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37"/>
  </p:notesMasterIdLst>
  <p:sldIdLst>
    <p:sldId id="343" r:id="rId5"/>
    <p:sldId id="310" r:id="rId6"/>
    <p:sldId id="312" r:id="rId7"/>
    <p:sldId id="311" r:id="rId8"/>
    <p:sldId id="314" r:id="rId9"/>
    <p:sldId id="315" r:id="rId10"/>
    <p:sldId id="316" r:id="rId11"/>
    <p:sldId id="317" r:id="rId12"/>
    <p:sldId id="318" r:id="rId13"/>
    <p:sldId id="319" r:id="rId14"/>
    <p:sldId id="320" r:id="rId15"/>
    <p:sldId id="321" r:id="rId16"/>
    <p:sldId id="322" r:id="rId17"/>
    <p:sldId id="323" r:id="rId18"/>
    <p:sldId id="324" r:id="rId19"/>
    <p:sldId id="325" r:id="rId20"/>
    <p:sldId id="331" r:id="rId21"/>
    <p:sldId id="332" r:id="rId22"/>
    <p:sldId id="333" r:id="rId23"/>
    <p:sldId id="334" r:id="rId24"/>
    <p:sldId id="335" r:id="rId25"/>
    <p:sldId id="336" r:id="rId26"/>
    <p:sldId id="337" r:id="rId27"/>
    <p:sldId id="338" r:id="rId28"/>
    <p:sldId id="339" r:id="rId29"/>
    <p:sldId id="340" r:id="rId30"/>
    <p:sldId id="341" r:id="rId31"/>
    <p:sldId id="326" r:id="rId32"/>
    <p:sldId id="327" r:id="rId33"/>
    <p:sldId id="328" r:id="rId34"/>
    <p:sldId id="329" r:id="rId35"/>
    <p:sldId id="330"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19" autoAdjust="0"/>
  </p:normalViewPr>
  <p:slideViewPr>
    <p:cSldViewPr snapToGrid="0">
      <p:cViewPr varScale="1">
        <p:scale>
          <a:sx n="63" d="100"/>
          <a:sy n="63" d="100"/>
        </p:scale>
        <p:origin x="7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751A2D-B70E-44C3-96E2-C186E0FCB470}" type="datetimeFigureOut">
              <a:rPr lang="en-US" smtClean="0"/>
              <a:t>2/15/2023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DFCC1B-FF81-447C-9854-A9B8AEECEA0D}" type="slidenum">
              <a:rPr lang="en-US" smtClean="0"/>
              <a:t>‹#›</a:t>
            </a:fld>
            <a:endParaRPr lang="en-US"/>
          </a:p>
        </p:txBody>
      </p:sp>
    </p:spTree>
    <p:extLst>
      <p:ext uri="{BB962C8B-B14F-4D97-AF65-F5344CB8AC3E}">
        <p14:creationId xmlns:p14="http://schemas.microsoft.com/office/powerpoint/2010/main" val="2820611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F13EFC78-90D3-4241-916E-9C76F46B557D}" type="datetime1">
              <a:rPr lang="en-US" smtClean="0"/>
              <a:t>2/15/2023</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957750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B3D57F-3ED7-4328-9ACE-9DFB4F95AA9C}" type="datetime1">
              <a:rPr lang="en-US" smtClean="0"/>
              <a:t>2/15/2023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870318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5632E0C3-CAE8-4A4F-A9BF-52144AEFE09D}" type="datetime1">
              <a:rPr lang="en-US" smtClean="0"/>
              <a:t>2/15/2023</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499058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28E8BBF-34D6-47E0-A980-BD276E196F30}" type="datetime1">
              <a:rPr lang="en-US" smtClean="0"/>
              <a:t>2/15/2023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290950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7977735-6FED-45C6-B611-80F804EED439}" type="datetime1">
              <a:rPr lang="en-US" smtClean="0"/>
              <a:t>2/15/2023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545147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7FECB76-6BDC-45C9-B190-0DB337AC5DCA}" type="datetime1">
              <a:rPr lang="en-US" smtClean="0"/>
              <a:t>2/15/2023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381700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B3A96D-F0A1-49A6-BEDE-18F7C0E1254F}" type="datetime1">
              <a:rPr lang="en-US" smtClean="0"/>
              <a:t>2/15/2023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969161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2E3E3B4E-6A21-4987-96EF-CE1121F55B8D}" type="datetime1">
              <a:rPr lang="en-US" smtClean="0"/>
              <a:t>2/15/2023</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007531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C6F6DB05-0A2C-45B9-B22E-DD13226CE211}" type="datetime1">
              <a:rPr lang="en-US" smtClean="0"/>
              <a:t>2/15/2023</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88086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alpha val="25000"/>
          </a:schemeClr>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38D50FE-57DE-42B3-9E11-D13B666E8A45}" type="datetime1">
              <a:rPr lang="en-US" smtClean="0"/>
              <a:t>2/15/2023</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1164094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ftr="0" dt="0"/>
  <p:txStyles>
    <p:titleStyle>
      <a:lvl1pPr algn="l" defTabSz="914400" rtl="0" eaLnBrk="1" latinLnBrk="0" hangingPunct="1">
        <a:lnSpc>
          <a:spcPct val="90000"/>
        </a:lnSpc>
        <a:spcBef>
          <a:spcPct val="0"/>
        </a:spcBef>
        <a:buNone/>
        <a:defRPr lang="en-US" sz="36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20000"/>
        </a:lnSpc>
        <a:spcBef>
          <a:spcPts val="900"/>
        </a:spcBef>
        <a:spcAft>
          <a:spcPts val="0"/>
        </a:spcAft>
        <a:buClr>
          <a:schemeClr val="tx1">
            <a:lumMod val="85000"/>
            <a:lumOff val="15000"/>
          </a:schemeClr>
        </a:buClr>
        <a:buFont typeface="Garamond" pitchFamily="18" charset="0"/>
        <a:buChar char="◦"/>
        <a:defRPr sz="14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Graphic 8" descr="A lamp shining light onto a desk">
            <a:extLst>
              <a:ext uri="{FF2B5EF4-FFF2-40B4-BE49-F238E27FC236}">
                <a16:creationId xmlns:a16="http://schemas.microsoft.com/office/drawing/2014/main" id="{481051CC-071B-681D-F294-9F7558C4393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0" y="0"/>
            <a:ext cx="12192000" cy="6858000"/>
          </a:xfrm>
          <a:prstGeom prst="rect">
            <a:avLst/>
          </a:prstGeom>
        </p:spPr>
      </p:pic>
      <p:sp>
        <p:nvSpPr>
          <p:cNvPr id="7" name="Content Placeholder 6">
            <a:extLst>
              <a:ext uri="{FF2B5EF4-FFF2-40B4-BE49-F238E27FC236}">
                <a16:creationId xmlns:a16="http://schemas.microsoft.com/office/drawing/2014/main" id="{164F0634-2F64-3BC7-07EF-D2D864398B00}"/>
              </a:ext>
            </a:extLst>
          </p:cNvPr>
          <p:cNvSpPr>
            <a:spLocks noGrp="1"/>
          </p:cNvSpPr>
          <p:nvPr>
            <p:ph idx="1"/>
          </p:nvPr>
        </p:nvSpPr>
        <p:spPr>
          <a:xfrm>
            <a:off x="3174124" y="2575034"/>
            <a:ext cx="7845972" cy="3304137"/>
          </a:xfrm>
        </p:spPr>
        <p:txBody>
          <a:bodyPr/>
          <a:lstStyle/>
          <a:p>
            <a:pPr marL="0" indent="0">
              <a:buNone/>
            </a:pPr>
            <a:r>
              <a:rPr lang="en-US" sz="3200" dirty="0"/>
              <a:t>American Crusade		</a:t>
            </a:r>
            <a:br>
              <a:rPr lang="en-US" sz="3200" dirty="0"/>
            </a:br>
            <a:r>
              <a:rPr lang="en-US" sz="3200" dirty="0"/>
              <a:t>By Andrew J. Seidel</a:t>
            </a:r>
          </a:p>
          <a:p>
            <a:pPr marL="0" indent="0">
              <a:buNone/>
            </a:pPr>
            <a:r>
              <a:rPr lang="en-US" sz="2400" dirty="0">
                <a:solidFill>
                  <a:schemeClr val="tx1">
                    <a:lumMod val="65000"/>
                    <a:lumOff val="35000"/>
                  </a:schemeClr>
                </a:solidFill>
              </a:rPr>
              <a:t>PFC Freethinkers Book Club</a:t>
            </a:r>
          </a:p>
          <a:p>
            <a:pPr marL="0" indent="0">
              <a:buNone/>
            </a:pPr>
            <a:r>
              <a:rPr lang="en-US" sz="2400" dirty="0">
                <a:solidFill>
                  <a:schemeClr val="tx1">
                    <a:lumMod val="65000"/>
                    <a:lumOff val="35000"/>
                  </a:schemeClr>
                </a:solidFill>
              </a:rPr>
              <a:t>Feb. 15, 2023</a:t>
            </a:r>
          </a:p>
        </p:txBody>
      </p:sp>
      <p:sp>
        <p:nvSpPr>
          <p:cNvPr id="4" name="Slide Number Placeholder 3">
            <a:extLst>
              <a:ext uri="{FF2B5EF4-FFF2-40B4-BE49-F238E27FC236}">
                <a16:creationId xmlns:a16="http://schemas.microsoft.com/office/drawing/2014/main" id="{F5F2658A-A8B3-D026-E81A-D4C5E26640D5}"/>
              </a:ext>
            </a:extLst>
          </p:cNvPr>
          <p:cNvSpPr>
            <a:spLocks noGrp="1"/>
          </p:cNvSpPr>
          <p:nvPr>
            <p:ph type="sldNum" sz="quarter" idx="12"/>
          </p:nvPr>
        </p:nvSpPr>
        <p:spPr/>
        <p:txBody>
          <a:bodyPr/>
          <a:lstStyle/>
          <a:p>
            <a:fld id="{34B7E4EF-A1BD-40F4-AB7B-04F084DD991D}" type="slidenum">
              <a:rPr lang="en-US" smtClean="0"/>
              <a:pPr/>
              <a:t>1</a:t>
            </a:fld>
            <a:endParaRPr lang="en-US" dirty="0"/>
          </a:p>
        </p:txBody>
      </p:sp>
    </p:spTree>
    <p:extLst>
      <p:ext uri="{BB962C8B-B14F-4D97-AF65-F5344CB8AC3E}">
        <p14:creationId xmlns:p14="http://schemas.microsoft.com/office/powerpoint/2010/main" val="37701506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D7720-519C-13A4-9378-F04DE83D28BE}"/>
              </a:ext>
            </a:extLst>
          </p:cNvPr>
          <p:cNvSpPr>
            <a:spLocks noGrp="1"/>
          </p:cNvSpPr>
          <p:nvPr>
            <p:ph type="title"/>
          </p:nvPr>
        </p:nvSpPr>
        <p:spPr>
          <a:xfrm>
            <a:off x="1066800" y="386080"/>
            <a:ext cx="10058400" cy="1371600"/>
          </a:xfrm>
        </p:spPr>
        <p:txBody>
          <a:bodyPr/>
          <a:lstStyle/>
          <a:p>
            <a:r>
              <a:rPr lang="en-US" b="1" dirty="0"/>
              <a:t>The Robert’s Court – Call to Arms</a:t>
            </a:r>
            <a:endParaRPr lang="en-US" dirty="0"/>
          </a:p>
        </p:txBody>
      </p:sp>
      <p:sp>
        <p:nvSpPr>
          <p:cNvPr id="3" name="Content Placeholder 2">
            <a:extLst>
              <a:ext uri="{FF2B5EF4-FFF2-40B4-BE49-F238E27FC236}">
                <a16:creationId xmlns:a16="http://schemas.microsoft.com/office/drawing/2014/main" id="{EE431E5C-0201-95E2-5F1C-1B9D3862EEF7}"/>
              </a:ext>
            </a:extLst>
          </p:cNvPr>
          <p:cNvSpPr>
            <a:spLocks noGrp="1"/>
          </p:cNvSpPr>
          <p:nvPr>
            <p:ph idx="1"/>
          </p:nvPr>
        </p:nvSpPr>
        <p:spPr>
          <a:xfrm>
            <a:off x="1066800" y="1391920"/>
            <a:ext cx="10414000" cy="5557520"/>
          </a:xfrm>
        </p:spPr>
        <p:txBody>
          <a:bodyPr>
            <a:normAutofit fontScale="92500" lnSpcReduction="10000"/>
          </a:bodyPr>
          <a:lstStyle/>
          <a:p>
            <a:pPr marL="0" indent="0">
              <a:buNone/>
            </a:pPr>
            <a:r>
              <a:rPr lang="en-US" sz="1900" dirty="0"/>
              <a:t>2017 – Court forced taxpayers to fund a Lutheran children’s ministry and church. (Playground Case)</a:t>
            </a:r>
          </a:p>
          <a:p>
            <a:pPr marL="0" indent="0">
              <a:buNone/>
            </a:pPr>
            <a:r>
              <a:rPr lang="en-US" sz="1900" dirty="0"/>
              <a:t>2018 – Rediscovered the argument “hostility toward religion” and let it be used to let a business owner violate state civil rights laws and discrimination against protected classes of people.  After bemoaning hostility towards Christians, it upheld Trump’s Muslim ban.</a:t>
            </a:r>
          </a:p>
          <a:p>
            <a:pPr marL="0" indent="0">
              <a:buNone/>
            </a:pPr>
            <a:r>
              <a:rPr lang="en-US" sz="1900" dirty="0"/>
              <a:t>2019 – Decided a massive Christian cross on government property didn’t violate the constitutional separation between state and church.</a:t>
            </a:r>
          </a:p>
          <a:p>
            <a:pPr marL="0" indent="0">
              <a:buNone/>
            </a:pPr>
            <a:r>
              <a:rPr lang="en-US" sz="1900" dirty="0"/>
              <a:t>2020 – Abandoned pretense and said taxpayers must fund religious schools.  Also struck down public health measures in the name of religious freedom.</a:t>
            </a:r>
          </a:p>
          <a:p>
            <a:pPr marL="0" indent="0">
              <a:buNone/>
            </a:pPr>
            <a:r>
              <a:rPr lang="en-US" sz="1900" dirty="0"/>
              <a:t>2021 – Unanimously held that the Catholic Church can discriminate against a minority in the name of god while performing public functions.</a:t>
            </a:r>
          </a:p>
          <a:p>
            <a:pPr marL="0" indent="0">
              <a:buNone/>
            </a:pPr>
            <a:r>
              <a:rPr lang="en-US" sz="1900" dirty="0"/>
              <a:t>2022 – Roe v Wade</a:t>
            </a:r>
          </a:p>
          <a:p>
            <a:pPr marL="0" indent="0">
              <a:buNone/>
            </a:pPr>
            <a:endParaRPr lang="en-US" sz="1400" dirty="0"/>
          </a:p>
          <a:p>
            <a:pPr marL="0" indent="0" algn="ctr">
              <a:buNone/>
            </a:pPr>
            <a:r>
              <a:rPr lang="en-US" sz="1800" b="1" dirty="0"/>
              <a:t>The Supreme Court chooses which cases to take. It typically rejects more than 97% of cases. </a:t>
            </a:r>
          </a:p>
          <a:p>
            <a:pPr marL="0" indent="0" algn="ctr">
              <a:buNone/>
            </a:pPr>
            <a:r>
              <a:rPr lang="en-US" sz="1800" b="1" dirty="0"/>
              <a:t>The Supreme Court wanted to decide these cases.</a:t>
            </a:r>
          </a:p>
          <a:p>
            <a:endParaRPr lang="en-US" dirty="0"/>
          </a:p>
        </p:txBody>
      </p:sp>
      <p:sp>
        <p:nvSpPr>
          <p:cNvPr id="4" name="Slide Number Placeholder 3">
            <a:extLst>
              <a:ext uri="{FF2B5EF4-FFF2-40B4-BE49-F238E27FC236}">
                <a16:creationId xmlns:a16="http://schemas.microsoft.com/office/drawing/2014/main" id="{B77E8C85-FC93-532A-AAF8-7EC722FE53F1}"/>
              </a:ext>
            </a:extLst>
          </p:cNvPr>
          <p:cNvSpPr>
            <a:spLocks noGrp="1"/>
          </p:cNvSpPr>
          <p:nvPr>
            <p:ph type="sldNum" sz="quarter" idx="12"/>
          </p:nvPr>
        </p:nvSpPr>
        <p:spPr/>
        <p:txBody>
          <a:bodyPr/>
          <a:lstStyle/>
          <a:p>
            <a:fld id="{34B7E4EF-A1BD-40F4-AB7B-04F084DD991D}" type="slidenum">
              <a:rPr lang="en-US" smtClean="0"/>
              <a:t>10</a:t>
            </a:fld>
            <a:endParaRPr lang="en-US" dirty="0"/>
          </a:p>
        </p:txBody>
      </p:sp>
    </p:spTree>
    <p:extLst>
      <p:ext uri="{BB962C8B-B14F-4D97-AF65-F5344CB8AC3E}">
        <p14:creationId xmlns:p14="http://schemas.microsoft.com/office/powerpoint/2010/main" val="2701168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B3730-31B8-1A69-F215-2B2D52945874}"/>
              </a:ext>
            </a:extLst>
          </p:cNvPr>
          <p:cNvSpPr>
            <a:spLocks noGrp="1"/>
          </p:cNvSpPr>
          <p:nvPr>
            <p:ph type="title"/>
          </p:nvPr>
        </p:nvSpPr>
        <p:spPr/>
        <p:txBody>
          <a:bodyPr/>
          <a:lstStyle/>
          <a:p>
            <a:r>
              <a:rPr lang="en-US" b="1" dirty="0"/>
              <a:t>Drawing Lines</a:t>
            </a:r>
          </a:p>
        </p:txBody>
      </p:sp>
      <p:sp>
        <p:nvSpPr>
          <p:cNvPr id="3" name="Content Placeholder 2">
            <a:extLst>
              <a:ext uri="{FF2B5EF4-FFF2-40B4-BE49-F238E27FC236}">
                <a16:creationId xmlns:a16="http://schemas.microsoft.com/office/drawing/2014/main" id="{E8EC3D71-6A21-2000-2455-5FE4A5C2E3C7}"/>
              </a:ext>
            </a:extLst>
          </p:cNvPr>
          <p:cNvSpPr>
            <a:spLocks noGrp="1"/>
          </p:cNvSpPr>
          <p:nvPr>
            <p:ph sz="half" idx="1"/>
          </p:nvPr>
        </p:nvSpPr>
        <p:spPr/>
        <p:txBody>
          <a:bodyPr>
            <a:normAutofit lnSpcReduction="10000"/>
          </a:bodyPr>
          <a:lstStyle/>
          <a:p>
            <a:pPr marL="0" indent="0">
              <a:buNone/>
            </a:pPr>
            <a:r>
              <a:rPr lang="en-US" b="1" dirty="0"/>
              <a:t>1940 Supreme Court</a:t>
            </a:r>
          </a:p>
          <a:p>
            <a:pPr marL="0" indent="0">
              <a:buNone/>
            </a:pPr>
            <a:r>
              <a:rPr lang="en-US" dirty="0"/>
              <a:t>The Amendment embraces two concepts – freedom to believe and freedom to act. The first is absolute, but…the second cannot be. Conduct remains subject to regulation for the protection of society.</a:t>
            </a:r>
          </a:p>
          <a:p>
            <a:pPr marL="0" indent="0">
              <a:buNone/>
            </a:pPr>
            <a:endParaRPr lang="en-US" dirty="0"/>
          </a:p>
          <a:p>
            <a:pPr marL="0" indent="0">
              <a:buNone/>
            </a:pPr>
            <a:r>
              <a:rPr lang="en-US" b="1" i="1" dirty="0"/>
              <a:t>Origins of the Lines: </a:t>
            </a:r>
            <a:r>
              <a:rPr lang="en-US" dirty="0"/>
              <a:t>Bill of Rights and US Constitution</a:t>
            </a:r>
          </a:p>
        </p:txBody>
      </p:sp>
      <p:sp>
        <p:nvSpPr>
          <p:cNvPr id="4" name="Content Placeholder 3">
            <a:extLst>
              <a:ext uri="{FF2B5EF4-FFF2-40B4-BE49-F238E27FC236}">
                <a16:creationId xmlns:a16="http://schemas.microsoft.com/office/drawing/2014/main" id="{0C34D1F3-166B-AD6E-606D-DEF01F3AD374}"/>
              </a:ext>
            </a:extLst>
          </p:cNvPr>
          <p:cNvSpPr>
            <a:spLocks noGrp="1"/>
          </p:cNvSpPr>
          <p:nvPr>
            <p:ph sz="half" idx="2"/>
          </p:nvPr>
        </p:nvSpPr>
        <p:spPr>
          <a:xfrm>
            <a:off x="6461760" y="406400"/>
            <a:ext cx="4663440" cy="6116320"/>
          </a:xfrm>
        </p:spPr>
        <p:txBody>
          <a:bodyPr>
            <a:normAutofit lnSpcReduction="10000"/>
          </a:bodyPr>
          <a:lstStyle/>
          <a:p>
            <a:pPr marL="342900" indent="-342900">
              <a:buFont typeface="+mj-lt"/>
              <a:buAutoNum type="arabicPeriod"/>
            </a:pPr>
            <a:r>
              <a:rPr lang="en-US" b="1" dirty="0"/>
              <a:t>Action v Belief</a:t>
            </a:r>
            <a:r>
              <a:rPr lang="en-US" dirty="0"/>
              <a:t>: Your right to believe is absolute; your right to act on the belief is not.</a:t>
            </a:r>
          </a:p>
          <a:p>
            <a:pPr marL="342900" indent="-342900">
              <a:buFont typeface="+mj-lt"/>
              <a:buAutoNum type="arabicPeriod"/>
            </a:pPr>
            <a:r>
              <a:rPr lang="en-US" b="1" dirty="0"/>
              <a:t>Rights of Others</a:t>
            </a:r>
            <a:r>
              <a:rPr lang="en-US" dirty="0"/>
              <a:t>: If your action harms someone else or impact their rights, it can be regulated regardless of religious motivation.</a:t>
            </a:r>
          </a:p>
          <a:p>
            <a:pPr marL="342900" indent="-342900">
              <a:buFont typeface="+mj-lt"/>
              <a:buAutoNum type="arabicPeriod"/>
            </a:pPr>
            <a:r>
              <a:rPr lang="en-US" b="1" dirty="0"/>
              <a:t>State &amp; Church</a:t>
            </a:r>
            <a:r>
              <a:rPr lang="en-US" dirty="0"/>
              <a:t>: There is a line between government power and personal religion; you don’t get to use the machinery of the state to amplify or impose your religion.</a:t>
            </a:r>
          </a:p>
          <a:p>
            <a:pPr marL="0" indent="0" algn="ctr">
              <a:buNone/>
            </a:pPr>
            <a:endParaRPr lang="en-US" dirty="0"/>
          </a:p>
          <a:p>
            <a:pPr marL="0" indent="0" algn="ctr">
              <a:buNone/>
            </a:pPr>
            <a:r>
              <a:rPr lang="en-US" dirty="0"/>
              <a:t>Your religion is not a license to violate the rights of others. Ever.</a:t>
            </a:r>
          </a:p>
          <a:p>
            <a:pPr marL="0" indent="0" algn="ctr">
              <a:buNone/>
            </a:pPr>
            <a:r>
              <a:rPr lang="en-US" dirty="0"/>
              <a:t>An unrestrained right to religious freedom is a weaponized religious freedom.</a:t>
            </a:r>
          </a:p>
        </p:txBody>
      </p:sp>
      <p:sp>
        <p:nvSpPr>
          <p:cNvPr id="5" name="Slide Number Placeholder 4">
            <a:extLst>
              <a:ext uri="{FF2B5EF4-FFF2-40B4-BE49-F238E27FC236}">
                <a16:creationId xmlns:a16="http://schemas.microsoft.com/office/drawing/2014/main" id="{1F2DE20E-2B8A-99DD-7CEA-27634FEAA99F}"/>
              </a:ext>
            </a:extLst>
          </p:cNvPr>
          <p:cNvSpPr>
            <a:spLocks noGrp="1"/>
          </p:cNvSpPr>
          <p:nvPr>
            <p:ph type="sldNum" sz="quarter" idx="12"/>
          </p:nvPr>
        </p:nvSpPr>
        <p:spPr/>
        <p:txBody>
          <a:bodyPr/>
          <a:lstStyle/>
          <a:p>
            <a:fld id="{34B7E4EF-A1BD-40F4-AB7B-04F084DD991D}" type="slidenum">
              <a:rPr lang="en-US" smtClean="0"/>
              <a:t>11</a:t>
            </a:fld>
            <a:endParaRPr lang="en-US" dirty="0"/>
          </a:p>
        </p:txBody>
      </p:sp>
    </p:spTree>
    <p:extLst>
      <p:ext uri="{BB962C8B-B14F-4D97-AF65-F5344CB8AC3E}">
        <p14:creationId xmlns:p14="http://schemas.microsoft.com/office/powerpoint/2010/main" val="2287449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D6E79-E325-4DA8-2C1A-03E005D89DAB}"/>
              </a:ext>
            </a:extLst>
          </p:cNvPr>
          <p:cNvSpPr>
            <a:spLocks noGrp="1"/>
          </p:cNvSpPr>
          <p:nvPr>
            <p:ph type="title"/>
          </p:nvPr>
        </p:nvSpPr>
        <p:spPr/>
        <p:txBody>
          <a:bodyPr/>
          <a:lstStyle/>
          <a:p>
            <a:r>
              <a:rPr lang="en-US" b="1" dirty="0"/>
              <a:t>Origins of the Lines – First Amendment</a:t>
            </a:r>
          </a:p>
        </p:txBody>
      </p:sp>
      <p:sp>
        <p:nvSpPr>
          <p:cNvPr id="3" name="Content Placeholder 2">
            <a:extLst>
              <a:ext uri="{FF2B5EF4-FFF2-40B4-BE49-F238E27FC236}">
                <a16:creationId xmlns:a16="http://schemas.microsoft.com/office/drawing/2014/main" id="{2D8645AB-DA75-8A95-1969-36828361B16C}"/>
              </a:ext>
            </a:extLst>
          </p:cNvPr>
          <p:cNvSpPr>
            <a:spLocks noGrp="1"/>
          </p:cNvSpPr>
          <p:nvPr>
            <p:ph idx="1"/>
          </p:nvPr>
        </p:nvSpPr>
        <p:spPr>
          <a:xfrm>
            <a:off x="1066800" y="2103120"/>
            <a:ext cx="10058400" cy="4358640"/>
          </a:xfrm>
        </p:spPr>
        <p:txBody>
          <a:bodyPr/>
          <a:lstStyle/>
          <a:p>
            <a:pPr marL="0" indent="0">
              <a:buNone/>
            </a:pPr>
            <a:r>
              <a:rPr lang="en-US" sz="1800" dirty="0"/>
              <a:t>Congress shall make no law respecting an establishment of religion,  or prohibiting the free exercise thereof; or abridging the freedom of speech or of the press; or the right of the people peaceably to assemble, and to petition the government for a redress of grievances.</a:t>
            </a:r>
          </a:p>
          <a:p>
            <a:pPr marL="0" indent="0">
              <a:buNone/>
            </a:pPr>
            <a:r>
              <a:rPr lang="en-US" sz="1800" b="1" dirty="0"/>
              <a:t>6 Constitutional Rights:</a:t>
            </a:r>
          </a:p>
          <a:p>
            <a:pPr marL="342900" indent="-342900">
              <a:buFont typeface="+mj-lt"/>
              <a:buAutoNum type="arabicPeriod"/>
            </a:pPr>
            <a:r>
              <a:rPr lang="en-US" sz="1600" dirty="0"/>
              <a:t>A secular government</a:t>
            </a:r>
          </a:p>
          <a:p>
            <a:pPr marL="342900" indent="-342900">
              <a:buFont typeface="+mj-lt"/>
              <a:buAutoNum type="arabicPeriod"/>
            </a:pPr>
            <a:r>
              <a:rPr lang="en-US" sz="1600" dirty="0"/>
              <a:t>Free exercise of religion</a:t>
            </a:r>
          </a:p>
          <a:p>
            <a:pPr marL="342900" indent="-342900">
              <a:buFont typeface="+mj-lt"/>
              <a:buAutoNum type="arabicPeriod"/>
            </a:pPr>
            <a:r>
              <a:rPr lang="en-US" sz="1600" dirty="0"/>
              <a:t>Free speech</a:t>
            </a:r>
          </a:p>
          <a:p>
            <a:pPr marL="342900" indent="-342900">
              <a:buFont typeface="+mj-lt"/>
              <a:buAutoNum type="arabicPeriod"/>
            </a:pPr>
            <a:r>
              <a:rPr lang="en-US" sz="1600" dirty="0"/>
              <a:t>Free press</a:t>
            </a:r>
          </a:p>
          <a:p>
            <a:pPr marL="342900" indent="-342900">
              <a:buFont typeface="+mj-lt"/>
              <a:buAutoNum type="arabicPeriod"/>
            </a:pPr>
            <a:r>
              <a:rPr lang="en-US" sz="1600" dirty="0"/>
              <a:t>Assembly</a:t>
            </a:r>
          </a:p>
          <a:p>
            <a:pPr marL="342900" indent="-342900">
              <a:buFont typeface="+mj-lt"/>
              <a:buAutoNum type="arabicPeriod"/>
            </a:pPr>
            <a:r>
              <a:rPr lang="en-US" sz="1600" dirty="0"/>
              <a:t>Petitioning the government</a:t>
            </a:r>
          </a:p>
        </p:txBody>
      </p:sp>
      <p:sp>
        <p:nvSpPr>
          <p:cNvPr id="4" name="Slide Number Placeholder 3">
            <a:extLst>
              <a:ext uri="{FF2B5EF4-FFF2-40B4-BE49-F238E27FC236}">
                <a16:creationId xmlns:a16="http://schemas.microsoft.com/office/drawing/2014/main" id="{6E71C0EA-A520-87C4-5A5F-8890329A4F3E}"/>
              </a:ext>
            </a:extLst>
          </p:cNvPr>
          <p:cNvSpPr>
            <a:spLocks noGrp="1"/>
          </p:cNvSpPr>
          <p:nvPr>
            <p:ph type="sldNum" sz="quarter" idx="12"/>
          </p:nvPr>
        </p:nvSpPr>
        <p:spPr/>
        <p:txBody>
          <a:bodyPr/>
          <a:lstStyle/>
          <a:p>
            <a:fld id="{34B7E4EF-A1BD-40F4-AB7B-04F084DD991D}" type="slidenum">
              <a:rPr lang="en-US" smtClean="0"/>
              <a:t>12</a:t>
            </a:fld>
            <a:endParaRPr lang="en-US" dirty="0"/>
          </a:p>
        </p:txBody>
      </p:sp>
    </p:spTree>
    <p:extLst>
      <p:ext uri="{BB962C8B-B14F-4D97-AF65-F5344CB8AC3E}">
        <p14:creationId xmlns:p14="http://schemas.microsoft.com/office/powerpoint/2010/main" val="3201875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296E5-F4CB-D85B-E15D-686508F8D295}"/>
              </a:ext>
            </a:extLst>
          </p:cNvPr>
          <p:cNvSpPr>
            <a:spLocks noGrp="1"/>
          </p:cNvSpPr>
          <p:nvPr>
            <p:ph type="title"/>
          </p:nvPr>
        </p:nvSpPr>
        <p:spPr/>
        <p:txBody>
          <a:bodyPr/>
          <a:lstStyle/>
          <a:p>
            <a:r>
              <a:rPr lang="en-US" dirty="0"/>
              <a:t>Religious Law v. Civil Law</a:t>
            </a:r>
          </a:p>
        </p:txBody>
      </p:sp>
      <p:sp>
        <p:nvSpPr>
          <p:cNvPr id="3" name="Content Placeholder 2">
            <a:extLst>
              <a:ext uri="{FF2B5EF4-FFF2-40B4-BE49-F238E27FC236}">
                <a16:creationId xmlns:a16="http://schemas.microsoft.com/office/drawing/2014/main" id="{1CF6730D-5C52-EBF6-C0DF-E376C1F3F100}"/>
              </a:ext>
            </a:extLst>
          </p:cNvPr>
          <p:cNvSpPr>
            <a:spLocks noGrp="1"/>
          </p:cNvSpPr>
          <p:nvPr>
            <p:ph idx="1"/>
          </p:nvPr>
        </p:nvSpPr>
        <p:spPr>
          <a:xfrm>
            <a:off x="1066800" y="2103120"/>
            <a:ext cx="10058400" cy="4653280"/>
          </a:xfrm>
        </p:spPr>
        <p:txBody>
          <a:bodyPr>
            <a:normAutofit fontScale="92500" lnSpcReduction="20000"/>
          </a:bodyPr>
          <a:lstStyle/>
          <a:p>
            <a:pPr marL="0" indent="0">
              <a:buNone/>
            </a:pPr>
            <a:r>
              <a:rPr lang="en-US" sz="2100" b="1" dirty="0"/>
              <a:t>Two Separate Systems</a:t>
            </a:r>
          </a:p>
          <a:p>
            <a:r>
              <a:rPr lang="en-US" sz="2100" dirty="0"/>
              <a:t>Civil law – all must follow</a:t>
            </a:r>
          </a:p>
          <a:p>
            <a:r>
              <a:rPr lang="en-US" sz="2100" dirty="0"/>
              <a:t>Religious law – people may adopt or not</a:t>
            </a:r>
          </a:p>
          <a:p>
            <a:endParaRPr lang="en-US" sz="2100" dirty="0"/>
          </a:p>
          <a:p>
            <a:pPr marL="0" indent="0">
              <a:buNone/>
            </a:pPr>
            <a:r>
              <a:rPr lang="en-US" sz="2100" b="1" dirty="0"/>
              <a:t>Religious freedom does not mean burdening others with your religion; it means freely burdening yourself. </a:t>
            </a:r>
            <a:r>
              <a:rPr lang="en-US" sz="2100" dirty="0"/>
              <a:t>(p 49)</a:t>
            </a:r>
          </a:p>
          <a:p>
            <a:pPr marL="0" indent="0">
              <a:buNone/>
            </a:pPr>
            <a:endParaRPr lang="en-US" sz="2100" dirty="0"/>
          </a:p>
          <a:p>
            <a:pPr marL="0" indent="0">
              <a:buNone/>
            </a:pPr>
            <a:r>
              <a:rPr lang="en-US" sz="2100" dirty="0"/>
              <a:t>About 75% of Republicans think American Christians face persecution. (And nearly half of Americans.)</a:t>
            </a:r>
          </a:p>
          <a:p>
            <a:pPr marL="0" indent="0">
              <a:buNone/>
            </a:pPr>
            <a:r>
              <a:rPr lang="en-US" sz="2100" dirty="0"/>
              <a:t>White evangelicals are the only major religious group that thinks American Christians face more discrimination than Muslims. </a:t>
            </a:r>
          </a:p>
          <a:p>
            <a:pPr marL="0" indent="0" algn="r">
              <a:buNone/>
            </a:pPr>
            <a:r>
              <a:rPr lang="en-US" sz="1700" dirty="0"/>
              <a:t>Public Religion Research Institute</a:t>
            </a:r>
          </a:p>
          <a:p>
            <a:pPr marL="0" indent="0">
              <a:buNone/>
            </a:pPr>
            <a:endParaRPr lang="en-US" dirty="0"/>
          </a:p>
          <a:p>
            <a:pPr marL="0" indent="0">
              <a:buNone/>
            </a:pP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F4AD9308-3815-396E-B6ED-434F30F2E63D}"/>
              </a:ext>
            </a:extLst>
          </p:cNvPr>
          <p:cNvSpPr>
            <a:spLocks noGrp="1"/>
          </p:cNvSpPr>
          <p:nvPr>
            <p:ph type="sldNum" sz="quarter" idx="12"/>
          </p:nvPr>
        </p:nvSpPr>
        <p:spPr/>
        <p:txBody>
          <a:bodyPr/>
          <a:lstStyle/>
          <a:p>
            <a:fld id="{34B7E4EF-A1BD-40F4-AB7B-04F084DD991D}" type="slidenum">
              <a:rPr lang="en-US" smtClean="0"/>
              <a:t>13</a:t>
            </a:fld>
            <a:endParaRPr lang="en-US" dirty="0"/>
          </a:p>
        </p:txBody>
      </p:sp>
    </p:spTree>
    <p:extLst>
      <p:ext uri="{BB962C8B-B14F-4D97-AF65-F5344CB8AC3E}">
        <p14:creationId xmlns:p14="http://schemas.microsoft.com/office/powerpoint/2010/main" val="31583197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97787-8213-D23B-FDAC-7A128B35275D}"/>
              </a:ext>
            </a:extLst>
          </p:cNvPr>
          <p:cNvSpPr>
            <a:spLocks noGrp="1"/>
          </p:cNvSpPr>
          <p:nvPr>
            <p:ph type="title"/>
          </p:nvPr>
        </p:nvSpPr>
        <p:spPr>
          <a:xfrm>
            <a:off x="995680" y="243840"/>
            <a:ext cx="10058400" cy="1371600"/>
          </a:xfrm>
        </p:spPr>
        <p:txBody>
          <a:bodyPr/>
          <a:lstStyle/>
          <a:p>
            <a:r>
              <a:rPr lang="en-US" b="1" dirty="0"/>
              <a:t>Bigotry in Kentucky</a:t>
            </a:r>
          </a:p>
        </p:txBody>
      </p:sp>
      <p:sp>
        <p:nvSpPr>
          <p:cNvPr id="3" name="Content Placeholder 2">
            <a:extLst>
              <a:ext uri="{FF2B5EF4-FFF2-40B4-BE49-F238E27FC236}">
                <a16:creationId xmlns:a16="http://schemas.microsoft.com/office/drawing/2014/main" id="{94ED0F34-F91D-D37D-5332-53890B8A5AB9}"/>
              </a:ext>
            </a:extLst>
          </p:cNvPr>
          <p:cNvSpPr>
            <a:spLocks noGrp="1"/>
          </p:cNvSpPr>
          <p:nvPr>
            <p:ph idx="1"/>
          </p:nvPr>
        </p:nvSpPr>
        <p:spPr>
          <a:xfrm>
            <a:off x="1066800" y="1412240"/>
            <a:ext cx="10058400" cy="5313680"/>
          </a:xfrm>
        </p:spPr>
        <p:txBody>
          <a:bodyPr>
            <a:normAutofit lnSpcReduction="10000"/>
          </a:bodyPr>
          <a:lstStyle/>
          <a:p>
            <a:pPr marL="0" indent="0">
              <a:buNone/>
            </a:pPr>
            <a:r>
              <a:rPr lang="en-US" sz="1900" b="1" dirty="0"/>
              <a:t>June 15 – Supreme Court decides two consenting adults could marry, even if they are of the same sex.</a:t>
            </a:r>
          </a:p>
          <a:p>
            <a:pPr marL="0" indent="0">
              <a:buNone/>
            </a:pPr>
            <a:r>
              <a:rPr lang="en-US" sz="1600" dirty="0"/>
              <a:t>In light of this decision, Kim Davis, County Clerk, and a born-again Apostolic Pentecostal Christian, decided to shut it all down. If same sex couples can marry, then  nobody will be issued a marriage license in Rowan County.</a:t>
            </a:r>
          </a:p>
          <a:p>
            <a:pPr marL="0" indent="0">
              <a:buNone/>
            </a:pPr>
            <a:r>
              <a:rPr lang="en-US" sz="1600" b="1" dirty="0"/>
              <a:t>Issuing a license is one of the clerk’s job duties. Therefore, the solution would be to resign, not take away everyone else’s rights.</a:t>
            </a:r>
          </a:p>
          <a:p>
            <a:pPr marL="0" indent="0">
              <a:buNone/>
            </a:pPr>
            <a:r>
              <a:rPr lang="en-US" sz="1600" b="1" dirty="0"/>
              <a:t>Line 1 – Kim Davis is free to believe whatever she wanted about marriage. No coercion on her right.</a:t>
            </a:r>
          </a:p>
          <a:p>
            <a:pPr marL="0" indent="0">
              <a:buNone/>
            </a:pPr>
            <a:r>
              <a:rPr lang="en-US" sz="1600" b="1" dirty="0"/>
              <a:t>Line 2 - Religious belief is not a license to act or to deny the rights of others. </a:t>
            </a:r>
          </a:p>
          <a:p>
            <a:pPr marL="0" indent="0">
              <a:buNone/>
            </a:pPr>
            <a:r>
              <a:rPr lang="en-US" sz="1600" b="1" dirty="0"/>
              <a:t>Line 3 – Davis claimed it was under God’s authority that she could refuse to issue license. County clerk is a government office, created and empowered by the people not a god, It is a secular office to perform secular functions.</a:t>
            </a:r>
          </a:p>
          <a:p>
            <a:pPr marL="0" indent="0">
              <a:buNone/>
            </a:pPr>
            <a:r>
              <a:rPr lang="en-US" sz="1600" dirty="0"/>
              <a:t>However, the bigot, Kim Davis, was cast as victim. The Supreme Court did not hear this case. </a:t>
            </a:r>
          </a:p>
          <a:p>
            <a:pPr marL="0" indent="0">
              <a:buNone/>
            </a:pPr>
            <a:r>
              <a:rPr lang="en-US" sz="1600" dirty="0"/>
              <a:t>Since Barrett has joined the Court, plenty of cases involving marriage equality and religious freedom claims are churning through the courts.</a:t>
            </a:r>
          </a:p>
          <a:p>
            <a:pPr marL="0" indent="0">
              <a:buNone/>
            </a:pPr>
            <a:endParaRPr lang="en-US" dirty="0"/>
          </a:p>
        </p:txBody>
      </p:sp>
      <p:sp>
        <p:nvSpPr>
          <p:cNvPr id="4" name="Slide Number Placeholder 3">
            <a:extLst>
              <a:ext uri="{FF2B5EF4-FFF2-40B4-BE49-F238E27FC236}">
                <a16:creationId xmlns:a16="http://schemas.microsoft.com/office/drawing/2014/main" id="{F9619975-4A9C-9A64-5853-12E70EE04B18}"/>
              </a:ext>
            </a:extLst>
          </p:cNvPr>
          <p:cNvSpPr>
            <a:spLocks noGrp="1"/>
          </p:cNvSpPr>
          <p:nvPr>
            <p:ph type="sldNum" sz="quarter" idx="12"/>
          </p:nvPr>
        </p:nvSpPr>
        <p:spPr/>
        <p:txBody>
          <a:bodyPr/>
          <a:lstStyle/>
          <a:p>
            <a:fld id="{34B7E4EF-A1BD-40F4-AB7B-04F084DD991D}" type="slidenum">
              <a:rPr lang="en-US" smtClean="0"/>
              <a:t>14</a:t>
            </a:fld>
            <a:endParaRPr lang="en-US" dirty="0"/>
          </a:p>
        </p:txBody>
      </p:sp>
    </p:spTree>
    <p:extLst>
      <p:ext uri="{BB962C8B-B14F-4D97-AF65-F5344CB8AC3E}">
        <p14:creationId xmlns:p14="http://schemas.microsoft.com/office/powerpoint/2010/main" val="35446085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B8B4C-CEB3-4607-BFC8-FAB5CDB25D13}"/>
              </a:ext>
            </a:extLst>
          </p:cNvPr>
          <p:cNvSpPr>
            <a:spLocks noGrp="1"/>
          </p:cNvSpPr>
          <p:nvPr>
            <p:ph type="title"/>
          </p:nvPr>
        </p:nvSpPr>
        <p:spPr/>
        <p:txBody>
          <a:bodyPr/>
          <a:lstStyle/>
          <a:p>
            <a:r>
              <a:rPr lang="en-US" dirty="0"/>
              <a:t>Masterpiece Cakeshop v Colorado Civil Rights Commission / Alliance Defending Freedom</a:t>
            </a:r>
          </a:p>
        </p:txBody>
      </p:sp>
      <p:sp>
        <p:nvSpPr>
          <p:cNvPr id="3" name="Content Placeholder 2">
            <a:extLst>
              <a:ext uri="{FF2B5EF4-FFF2-40B4-BE49-F238E27FC236}">
                <a16:creationId xmlns:a16="http://schemas.microsoft.com/office/drawing/2014/main" id="{80FE8644-78F9-8012-652D-224F180F05E8}"/>
              </a:ext>
            </a:extLst>
          </p:cNvPr>
          <p:cNvSpPr>
            <a:spLocks noGrp="1"/>
          </p:cNvSpPr>
          <p:nvPr>
            <p:ph idx="1"/>
          </p:nvPr>
        </p:nvSpPr>
        <p:spPr>
          <a:xfrm>
            <a:off x="1066800" y="2103120"/>
            <a:ext cx="10058400" cy="4754880"/>
          </a:xfrm>
        </p:spPr>
        <p:txBody>
          <a:bodyPr>
            <a:normAutofit lnSpcReduction="10000"/>
          </a:bodyPr>
          <a:lstStyle/>
          <a:p>
            <a:pPr marL="0" indent="0">
              <a:buNone/>
            </a:pPr>
            <a:r>
              <a:rPr lang="en-US" sz="1800" dirty="0"/>
              <a:t>Alliance Defending Freedom (ADF) defended Masterpiece Cakeshop and saw this is an opportunity to </a:t>
            </a:r>
            <a:r>
              <a:rPr lang="en-US" sz="1800" b="1" i="1" dirty="0"/>
              <a:t>flip the narrative </a:t>
            </a:r>
            <a:r>
              <a:rPr lang="en-US" sz="1800" dirty="0"/>
              <a:t>– </a:t>
            </a:r>
            <a:r>
              <a:rPr lang="en-US" sz="1800" b="1" dirty="0"/>
              <a:t>The gays and big government are coercing a poor persecuted Christian bakery owner</a:t>
            </a:r>
            <a:r>
              <a:rPr lang="en-US" sz="1800" b="1" i="1" dirty="0"/>
              <a:t>.  </a:t>
            </a:r>
            <a:r>
              <a:rPr lang="en-US" sz="1800" i="1" dirty="0"/>
              <a:t>(Southern Poverty Law Center classifies ADF as a hate group.)</a:t>
            </a:r>
          </a:p>
          <a:p>
            <a:pPr marL="0" indent="0">
              <a:buNone/>
            </a:pPr>
            <a:r>
              <a:rPr lang="en-US" sz="1800" b="1" dirty="0"/>
              <a:t>ADF</a:t>
            </a:r>
            <a:r>
              <a:rPr lang="en-US" sz="1800" dirty="0"/>
              <a:t> works to litigate many cases (Hobby Lobby; Missouri children’s ministry) by altering public perception, </a:t>
            </a:r>
            <a:r>
              <a:rPr lang="en-US" sz="1800" b="1" dirty="0"/>
              <a:t>casting American Christians as a poor minority besieged by culture and persecuted by the government.</a:t>
            </a:r>
          </a:p>
          <a:p>
            <a:pPr marL="0" indent="0">
              <a:buNone/>
            </a:pPr>
            <a:r>
              <a:rPr lang="en-US" sz="1800" dirty="0"/>
              <a:t>ADF is also trying to change the legal profession by training young lawyers. To recover the robust </a:t>
            </a:r>
            <a:r>
              <a:rPr lang="en-US" sz="1800" dirty="0" err="1"/>
              <a:t>Christendomic</a:t>
            </a:r>
            <a:r>
              <a:rPr lang="en-US" sz="1800" dirty="0"/>
              <a:t> theology of the third, fourth, and fifth centuries.</a:t>
            </a:r>
          </a:p>
          <a:p>
            <a:pPr marL="0" indent="0">
              <a:buNone/>
            </a:pPr>
            <a:r>
              <a:rPr lang="en-US" sz="1800" dirty="0"/>
              <a:t>Amy Coney Barrett was a paid ADF teacher from 2011-2016, During her Supreme Court confirmation hearing, she claimed she was not aware of ADF’s decades-long efforts to recriminalize homosexuality. The day after the Senate voted to confirm Barrett ADF crowed: “Newly confirmed Justice Amy Coney Barrett will hear an ADF case later this term.” She did not recuse herself from the case and decided in favor of ADF.</a:t>
            </a:r>
          </a:p>
        </p:txBody>
      </p:sp>
      <p:sp>
        <p:nvSpPr>
          <p:cNvPr id="4" name="Slide Number Placeholder 3">
            <a:extLst>
              <a:ext uri="{FF2B5EF4-FFF2-40B4-BE49-F238E27FC236}">
                <a16:creationId xmlns:a16="http://schemas.microsoft.com/office/drawing/2014/main" id="{18B41251-3DA5-57E3-0480-AD43C430B90D}"/>
              </a:ext>
            </a:extLst>
          </p:cNvPr>
          <p:cNvSpPr>
            <a:spLocks noGrp="1"/>
          </p:cNvSpPr>
          <p:nvPr>
            <p:ph type="sldNum" sz="quarter" idx="12"/>
          </p:nvPr>
        </p:nvSpPr>
        <p:spPr/>
        <p:txBody>
          <a:bodyPr/>
          <a:lstStyle/>
          <a:p>
            <a:fld id="{34B7E4EF-A1BD-40F4-AB7B-04F084DD991D}" type="slidenum">
              <a:rPr lang="en-US" smtClean="0"/>
              <a:t>15</a:t>
            </a:fld>
            <a:endParaRPr lang="en-US" dirty="0"/>
          </a:p>
        </p:txBody>
      </p:sp>
    </p:spTree>
    <p:extLst>
      <p:ext uri="{BB962C8B-B14F-4D97-AF65-F5344CB8AC3E}">
        <p14:creationId xmlns:p14="http://schemas.microsoft.com/office/powerpoint/2010/main" val="328852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687BF-B6EB-5FBC-0E39-999A3A89A904}"/>
              </a:ext>
            </a:extLst>
          </p:cNvPr>
          <p:cNvSpPr>
            <a:spLocks noGrp="1"/>
          </p:cNvSpPr>
          <p:nvPr>
            <p:ph type="title"/>
          </p:nvPr>
        </p:nvSpPr>
        <p:spPr>
          <a:xfrm>
            <a:off x="297180" y="467360"/>
            <a:ext cx="11597640" cy="934720"/>
          </a:xfrm>
        </p:spPr>
        <p:txBody>
          <a:bodyPr>
            <a:normAutofit/>
          </a:bodyPr>
          <a:lstStyle/>
          <a:p>
            <a:r>
              <a:rPr lang="en-US" sz="3200" b="1" dirty="0"/>
              <a:t>Masterpiece Cakeshop v. Colorado Civil Rights Commission</a:t>
            </a:r>
          </a:p>
        </p:txBody>
      </p:sp>
      <p:sp>
        <p:nvSpPr>
          <p:cNvPr id="3" name="Content Placeholder 2">
            <a:extLst>
              <a:ext uri="{FF2B5EF4-FFF2-40B4-BE49-F238E27FC236}">
                <a16:creationId xmlns:a16="http://schemas.microsoft.com/office/drawing/2014/main" id="{BFB6BA96-9350-28DB-E927-38A370034EB7}"/>
              </a:ext>
            </a:extLst>
          </p:cNvPr>
          <p:cNvSpPr>
            <a:spLocks noGrp="1"/>
          </p:cNvSpPr>
          <p:nvPr>
            <p:ph idx="1"/>
          </p:nvPr>
        </p:nvSpPr>
        <p:spPr>
          <a:xfrm>
            <a:off x="680720" y="1798320"/>
            <a:ext cx="10739120" cy="4511040"/>
          </a:xfrm>
        </p:spPr>
        <p:txBody>
          <a:bodyPr>
            <a:normAutofit/>
          </a:bodyPr>
          <a:lstStyle/>
          <a:p>
            <a:r>
              <a:rPr lang="en-US" sz="2000" dirty="0"/>
              <a:t>Weaponizing religious freedom is ADF’s principal mission to oppose LGBTQ rights /equality.</a:t>
            </a:r>
          </a:p>
          <a:p>
            <a:r>
              <a:rPr lang="en-US" sz="2000" dirty="0"/>
              <a:t>ADF substituted the person/owner instead for the bakery, which is a corporation/business, and positioned the soft-spoken owner as the victim.</a:t>
            </a:r>
            <a:r>
              <a:rPr lang="en-US" sz="2000" b="1" dirty="0"/>
              <a:t> </a:t>
            </a:r>
          </a:p>
          <a:p>
            <a:r>
              <a:rPr lang="en-US" sz="2000" b="1" dirty="0"/>
              <a:t>Issue: </a:t>
            </a:r>
            <a:r>
              <a:rPr lang="en-US" sz="2000" dirty="0"/>
              <a:t>Should for profit companies/corporations be exempt from regulations because an employee or shareholder/owner disagrees with the rules?</a:t>
            </a:r>
          </a:p>
          <a:p>
            <a:pPr marL="0" indent="0">
              <a:buNone/>
            </a:pPr>
            <a:endParaRPr lang="en-US" sz="2000" b="1" dirty="0"/>
          </a:p>
          <a:p>
            <a:pPr marL="0" indent="0">
              <a:buNone/>
            </a:pPr>
            <a:r>
              <a:rPr lang="en-US" sz="2000" b="1" dirty="0"/>
              <a:t>Supreme Court Decision:  </a:t>
            </a:r>
          </a:p>
          <a:p>
            <a:r>
              <a:rPr lang="en-US" sz="2000" dirty="0"/>
              <a:t>Should have been a simple decision – The business/corporation’s owner’s religion does not trump the civil rights of others. </a:t>
            </a:r>
          </a:p>
          <a:p>
            <a:pPr lvl="1"/>
            <a:endParaRPr lang="en-US" sz="1600" dirty="0"/>
          </a:p>
        </p:txBody>
      </p:sp>
      <p:sp>
        <p:nvSpPr>
          <p:cNvPr id="4" name="Slide Number Placeholder 3">
            <a:extLst>
              <a:ext uri="{FF2B5EF4-FFF2-40B4-BE49-F238E27FC236}">
                <a16:creationId xmlns:a16="http://schemas.microsoft.com/office/drawing/2014/main" id="{340A67C7-6737-7891-1B2F-CDD98F3B8D9B}"/>
              </a:ext>
            </a:extLst>
          </p:cNvPr>
          <p:cNvSpPr>
            <a:spLocks noGrp="1"/>
          </p:cNvSpPr>
          <p:nvPr>
            <p:ph type="sldNum" sz="quarter" idx="12"/>
          </p:nvPr>
        </p:nvSpPr>
        <p:spPr/>
        <p:txBody>
          <a:bodyPr/>
          <a:lstStyle/>
          <a:p>
            <a:fld id="{34B7E4EF-A1BD-40F4-AB7B-04F084DD991D}" type="slidenum">
              <a:rPr lang="en-US" smtClean="0"/>
              <a:t>16</a:t>
            </a:fld>
            <a:endParaRPr lang="en-US" dirty="0"/>
          </a:p>
        </p:txBody>
      </p:sp>
    </p:spTree>
    <p:extLst>
      <p:ext uri="{BB962C8B-B14F-4D97-AF65-F5344CB8AC3E}">
        <p14:creationId xmlns:p14="http://schemas.microsoft.com/office/powerpoint/2010/main" val="37570913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A9224-5451-4EBD-FB17-EE603A38FE67}"/>
              </a:ext>
            </a:extLst>
          </p:cNvPr>
          <p:cNvSpPr>
            <a:spLocks noGrp="1"/>
          </p:cNvSpPr>
          <p:nvPr>
            <p:ph type="title"/>
          </p:nvPr>
        </p:nvSpPr>
        <p:spPr>
          <a:xfrm>
            <a:off x="487680" y="642594"/>
            <a:ext cx="11582400" cy="1371600"/>
          </a:xfrm>
        </p:spPr>
        <p:txBody>
          <a:bodyPr>
            <a:normAutofit/>
          </a:bodyPr>
          <a:lstStyle/>
          <a:p>
            <a:r>
              <a:rPr lang="en-US" sz="3200" b="1" dirty="0"/>
              <a:t>Masterpiece Cakeshop v. Colorado Civil Rights Commission</a:t>
            </a:r>
          </a:p>
        </p:txBody>
      </p:sp>
      <p:sp>
        <p:nvSpPr>
          <p:cNvPr id="3" name="Content Placeholder 2">
            <a:extLst>
              <a:ext uri="{FF2B5EF4-FFF2-40B4-BE49-F238E27FC236}">
                <a16:creationId xmlns:a16="http://schemas.microsoft.com/office/drawing/2014/main" id="{0773C452-EDA3-CEEF-4C05-86D2C1B6CD1A}"/>
              </a:ext>
            </a:extLst>
          </p:cNvPr>
          <p:cNvSpPr>
            <a:spLocks noGrp="1"/>
          </p:cNvSpPr>
          <p:nvPr>
            <p:ph idx="1"/>
          </p:nvPr>
        </p:nvSpPr>
        <p:spPr>
          <a:xfrm>
            <a:off x="1066800" y="1706880"/>
            <a:ext cx="10058400" cy="4947920"/>
          </a:xfrm>
        </p:spPr>
        <p:txBody>
          <a:bodyPr>
            <a:normAutofit fontScale="62500" lnSpcReduction="20000"/>
          </a:bodyPr>
          <a:lstStyle/>
          <a:p>
            <a:pPr marL="0" indent="0">
              <a:buNone/>
            </a:pPr>
            <a:r>
              <a:rPr lang="en-US" sz="2900" b="1" dirty="0"/>
              <a:t>SC defended  the bakery on the basis of (manufactured) “hostility toward religion .            “ In his opinion, Kennedy focused primarily on one statement by a commissioner.”</a:t>
            </a:r>
          </a:p>
          <a:p>
            <a:pPr lvl="1"/>
            <a:endParaRPr lang="en-US" sz="2600" dirty="0"/>
          </a:p>
          <a:p>
            <a:pPr lvl="1"/>
            <a:r>
              <a:rPr lang="en-US" sz="2600" dirty="0"/>
              <a:t>Commissioner Rice’s comment was made after the case was over. Justice Kennedy claimed the case against the bakery had to be thrown out because of hostility to Christianity during the case and the bakery could not receive a fair hearing. p. 73</a:t>
            </a:r>
          </a:p>
          <a:p>
            <a:pPr lvl="1"/>
            <a:endParaRPr lang="en-US" sz="2600" dirty="0"/>
          </a:p>
          <a:p>
            <a:pPr lvl="1"/>
            <a:r>
              <a:rPr lang="en-US" sz="2600" dirty="0"/>
              <a:t>Another Commissioner also said “Phillips (owner) can believe what he wants to believe but cannot act on his religious beliefs if he decides to do business in the state.”</a:t>
            </a:r>
          </a:p>
          <a:p>
            <a:pPr lvl="1"/>
            <a:endParaRPr lang="en-US" sz="2600" dirty="0"/>
          </a:p>
          <a:p>
            <a:pPr lvl="1"/>
            <a:r>
              <a:rPr lang="en-US" sz="2600" dirty="0"/>
              <a:t>Thus, Kennedy wrote Phillip’s religious objection was not considered with the neutrality that the Free Exercise Clause requires.</a:t>
            </a:r>
          </a:p>
          <a:p>
            <a:endParaRPr lang="en-US" sz="2600" dirty="0"/>
          </a:p>
          <a:p>
            <a:r>
              <a:rPr lang="en-US" sz="2600" dirty="0"/>
              <a:t>The decision elevates Christian sensibilities over the civil rights of citizens.</a:t>
            </a:r>
          </a:p>
          <a:p>
            <a:r>
              <a:rPr lang="en-US" sz="2600" dirty="0"/>
              <a:t>To offend Christianity, …is to be hostile to religion in a way that violates the Constitution.</a:t>
            </a:r>
          </a:p>
          <a:p>
            <a:r>
              <a:rPr lang="en-US" sz="2600" dirty="0"/>
              <a:t>The Supreme Court undermined a civil rights law that caused a meaningful increase in discrimination against LGBTQ people.</a:t>
            </a:r>
          </a:p>
          <a:p>
            <a:endParaRPr lang="en-US" sz="2600" dirty="0"/>
          </a:p>
          <a:p>
            <a:pPr marL="0" indent="0">
              <a:buNone/>
            </a:pPr>
            <a:endParaRPr lang="en-US" dirty="0"/>
          </a:p>
        </p:txBody>
      </p:sp>
      <p:sp>
        <p:nvSpPr>
          <p:cNvPr id="4" name="Slide Number Placeholder 3">
            <a:extLst>
              <a:ext uri="{FF2B5EF4-FFF2-40B4-BE49-F238E27FC236}">
                <a16:creationId xmlns:a16="http://schemas.microsoft.com/office/drawing/2014/main" id="{CFF06464-7F9A-C278-508A-F7104ACF9B3E}"/>
              </a:ext>
            </a:extLst>
          </p:cNvPr>
          <p:cNvSpPr>
            <a:spLocks noGrp="1"/>
          </p:cNvSpPr>
          <p:nvPr>
            <p:ph type="sldNum" sz="quarter" idx="12"/>
          </p:nvPr>
        </p:nvSpPr>
        <p:spPr/>
        <p:txBody>
          <a:bodyPr/>
          <a:lstStyle/>
          <a:p>
            <a:fld id="{34B7E4EF-A1BD-40F4-AB7B-04F084DD991D}" type="slidenum">
              <a:rPr lang="en-US" smtClean="0"/>
              <a:t>17</a:t>
            </a:fld>
            <a:endParaRPr lang="en-US" dirty="0"/>
          </a:p>
        </p:txBody>
      </p:sp>
    </p:spTree>
    <p:extLst>
      <p:ext uri="{BB962C8B-B14F-4D97-AF65-F5344CB8AC3E}">
        <p14:creationId xmlns:p14="http://schemas.microsoft.com/office/powerpoint/2010/main" val="23077309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83ED3-03C9-C27F-55BF-AB2AADF06255}"/>
              </a:ext>
            </a:extLst>
          </p:cNvPr>
          <p:cNvSpPr>
            <a:spLocks noGrp="1"/>
          </p:cNvSpPr>
          <p:nvPr>
            <p:ph type="title"/>
          </p:nvPr>
        </p:nvSpPr>
        <p:spPr>
          <a:xfrm>
            <a:off x="477520" y="325120"/>
            <a:ext cx="11389360" cy="1371600"/>
          </a:xfrm>
        </p:spPr>
        <p:txBody>
          <a:bodyPr/>
          <a:lstStyle/>
          <a:p>
            <a:r>
              <a:rPr lang="en-US" b="1" dirty="0"/>
              <a:t>Trumps Muslim Ban – Religious Hostility Hypocrisy</a:t>
            </a:r>
          </a:p>
        </p:txBody>
      </p:sp>
      <p:sp>
        <p:nvSpPr>
          <p:cNvPr id="3" name="Content Placeholder 2">
            <a:extLst>
              <a:ext uri="{FF2B5EF4-FFF2-40B4-BE49-F238E27FC236}">
                <a16:creationId xmlns:a16="http://schemas.microsoft.com/office/drawing/2014/main" id="{B1EF40B0-5820-BDC7-1494-CC5B0148A5DD}"/>
              </a:ext>
            </a:extLst>
          </p:cNvPr>
          <p:cNvSpPr>
            <a:spLocks noGrp="1"/>
          </p:cNvSpPr>
          <p:nvPr>
            <p:ph idx="1"/>
          </p:nvPr>
        </p:nvSpPr>
        <p:spPr>
          <a:xfrm>
            <a:off x="1066800" y="1473200"/>
            <a:ext cx="10058400" cy="5059680"/>
          </a:xfrm>
        </p:spPr>
        <p:txBody>
          <a:bodyPr>
            <a:noAutofit/>
          </a:bodyPr>
          <a:lstStyle/>
          <a:p>
            <a:r>
              <a:rPr lang="en-US" sz="1600" dirty="0"/>
              <a:t>Executive order that banned citizens from seven countries: Iran, Iraq, Libya, Somalia, Sudan, Syria, and Yemen. Also barred refugees, with an exception for Christians</a:t>
            </a:r>
          </a:p>
          <a:p>
            <a:r>
              <a:rPr lang="en-US" sz="1600" dirty="0"/>
              <a:t>It was repeatedly challenged and struck down; then rewritten and struck down again.</a:t>
            </a:r>
          </a:p>
          <a:p>
            <a:r>
              <a:rPr lang="en-US" sz="1600" dirty="0"/>
              <a:t>In Sept 2017 Trump signed Muslim ban 3.0 which limited travel from eight countries that included North Korea and Venezuela to diffuse the anti-Muslim bigotry.</a:t>
            </a:r>
          </a:p>
          <a:p>
            <a:r>
              <a:rPr lang="en-US" sz="1600" dirty="0"/>
              <a:t>None of the orders included Egypt or Saudi Arabia (where most foreign terrorists that attacked this country came from) but where Trump had significant personal financial interests.</a:t>
            </a:r>
          </a:p>
          <a:p>
            <a:r>
              <a:rPr lang="en-US" sz="1600" dirty="0"/>
              <a:t>This was a violation of religious freedom and real hostility directed at Muslims with the full force of the US government.</a:t>
            </a:r>
          </a:p>
          <a:p>
            <a:r>
              <a:rPr lang="en-US" sz="1600" dirty="0"/>
              <a:t>Court upheld the Muslim ban in a 5-4 opinion</a:t>
            </a:r>
          </a:p>
          <a:p>
            <a:r>
              <a:rPr lang="en-US" sz="1600" dirty="0"/>
              <a:t>Chief Justice Roberts argued while there seemed to be bias the court must accept the other reasons Trump claims (legitimate nationality security concerns) therefore, not religious hostility.</a:t>
            </a:r>
          </a:p>
          <a:p>
            <a:r>
              <a:rPr lang="en-US" sz="1600" dirty="0"/>
              <a:t>Sotomayor called out the conservative majority’s hypocrisy.</a:t>
            </a:r>
          </a:p>
        </p:txBody>
      </p:sp>
      <p:sp>
        <p:nvSpPr>
          <p:cNvPr id="4" name="Slide Number Placeholder 3">
            <a:extLst>
              <a:ext uri="{FF2B5EF4-FFF2-40B4-BE49-F238E27FC236}">
                <a16:creationId xmlns:a16="http://schemas.microsoft.com/office/drawing/2014/main" id="{96C8FDC1-23B5-324A-53A7-A102CB4D6012}"/>
              </a:ext>
            </a:extLst>
          </p:cNvPr>
          <p:cNvSpPr>
            <a:spLocks noGrp="1"/>
          </p:cNvSpPr>
          <p:nvPr>
            <p:ph type="sldNum" sz="quarter" idx="12"/>
          </p:nvPr>
        </p:nvSpPr>
        <p:spPr/>
        <p:txBody>
          <a:bodyPr/>
          <a:lstStyle/>
          <a:p>
            <a:fld id="{34B7E4EF-A1BD-40F4-AB7B-04F084DD991D}" type="slidenum">
              <a:rPr lang="en-US" smtClean="0"/>
              <a:t>18</a:t>
            </a:fld>
            <a:endParaRPr lang="en-US" dirty="0"/>
          </a:p>
        </p:txBody>
      </p:sp>
    </p:spTree>
    <p:extLst>
      <p:ext uri="{BB962C8B-B14F-4D97-AF65-F5344CB8AC3E}">
        <p14:creationId xmlns:p14="http://schemas.microsoft.com/office/powerpoint/2010/main" val="17213241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291A6-6A33-3F80-CDA9-DC9F5507577F}"/>
              </a:ext>
            </a:extLst>
          </p:cNvPr>
          <p:cNvSpPr>
            <a:spLocks noGrp="1"/>
          </p:cNvSpPr>
          <p:nvPr>
            <p:ph type="title"/>
          </p:nvPr>
        </p:nvSpPr>
        <p:spPr/>
        <p:txBody>
          <a:bodyPr/>
          <a:lstStyle/>
          <a:p>
            <a:r>
              <a:rPr lang="en-US" b="1" dirty="0"/>
              <a:t>Restoring Christian Supremacy</a:t>
            </a:r>
          </a:p>
        </p:txBody>
      </p:sp>
      <p:sp>
        <p:nvSpPr>
          <p:cNvPr id="3" name="Content Placeholder 2">
            <a:extLst>
              <a:ext uri="{FF2B5EF4-FFF2-40B4-BE49-F238E27FC236}">
                <a16:creationId xmlns:a16="http://schemas.microsoft.com/office/drawing/2014/main" id="{320BA14C-2F4D-29A9-8A95-BE736799F92E}"/>
              </a:ext>
            </a:extLst>
          </p:cNvPr>
          <p:cNvSpPr>
            <a:spLocks noGrp="1"/>
          </p:cNvSpPr>
          <p:nvPr>
            <p:ph idx="1"/>
          </p:nvPr>
        </p:nvSpPr>
        <p:spPr/>
        <p:txBody>
          <a:bodyPr/>
          <a:lstStyle/>
          <a:p>
            <a:pPr marL="0" indent="0">
              <a:buNone/>
            </a:pPr>
            <a:r>
              <a:rPr lang="en-US" sz="2000" b="1" dirty="0"/>
              <a:t>The Religious Freedom Restoration Act of 1993</a:t>
            </a:r>
          </a:p>
          <a:p>
            <a:r>
              <a:rPr lang="en-US" sz="1800" dirty="0"/>
              <a:t>Redefined religious freedom as a concept under the statute (RFRA) first, then under the Constitution (First Amendment)</a:t>
            </a:r>
          </a:p>
          <a:p>
            <a:r>
              <a:rPr lang="en-US" sz="1800" dirty="0"/>
              <a:t>Restored religious freedom to a gold standard / </a:t>
            </a:r>
            <a:r>
              <a:rPr lang="en-US" sz="1800" dirty="0" err="1"/>
              <a:t>superstatute</a:t>
            </a:r>
            <a:endParaRPr lang="en-US" sz="1800" dirty="0"/>
          </a:p>
          <a:p>
            <a:r>
              <a:rPr lang="en-US" sz="1800" dirty="0"/>
              <a:t>Effectively make RFRA a constitutional amendment passed outside the required procedures</a:t>
            </a:r>
          </a:p>
          <a:p>
            <a:r>
              <a:rPr lang="en-US" sz="1800" dirty="0"/>
              <a:t>RFRA violate separation of powers because Congress ordered the Supreme Court to interpret a constitutional protection in a certain way</a:t>
            </a:r>
          </a:p>
          <a:p>
            <a:r>
              <a:rPr lang="en-US" sz="1800" dirty="0"/>
              <a:t>RFRA privileges believers compared to everyone else</a:t>
            </a:r>
          </a:p>
        </p:txBody>
      </p:sp>
      <p:sp>
        <p:nvSpPr>
          <p:cNvPr id="4" name="Slide Number Placeholder 3">
            <a:extLst>
              <a:ext uri="{FF2B5EF4-FFF2-40B4-BE49-F238E27FC236}">
                <a16:creationId xmlns:a16="http://schemas.microsoft.com/office/drawing/2014/main" id="{4756100A-EBFA-B487-A2F5-D7F283D97995}"/>
              </a:ext>
            </a:extLst>
          </p:cNvPr>
          <p:cNvSpPr>
            <a:spLocks noGrp="1"/>
          </p:cNvSpPr>
          <p:nvPr>
            <p:ph type="sldNum" sz="quarter" idx="12"/>
          </p:nvPr>
        </p:nvSpPr>
        <p:spPr/>
        <p:txBody>
          <a:bodyPr/>
          <a:lstStyle/>
          <a:p>
            <a:fld id="{34B7E4EF-A1BD-40F4-AB7B-04F084DD991D}" type="slidenum">
              <a:rPr lang="en-US" smtClean="0"/>
              <a:t>19</a:t>
            </a:fld>
            <a:endParaRPr lang="en-US" dirty="0"/>
          </a:p>
        </p:txBody>
      </p:sp>
    </p:spTree>
    <p:extLst>
      <p:ext uri="{BB962C8B-B14F-4D97-AF65-F5344CB8AC3E}">
        <p14:creationId xmlns:p14="http://schemas.microsoft.com/office/powerpoint/2010/main" val="3437833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0B6EB-BB3B-5B51-A530-C63C26FF4229}"/>
              </a:ext>
            </a:extLst>
          </p:cNvPr>
          <p:cNvSpPr>
            <a:spLocks noGrp="1"/>
          </p:cNvSpPr>
          <p:nvPr>
            <p:ph type="title"/>
          </p:nvPr>
        </p:nvSpPr>
        <p:spPr/>
        <p:txBody>
          <a:bodyPr/>
          <a:lstStyle/>
          <a:p>
            <a:r>
              <a:rPr lang="en-US" b="1" dirty="0"/>
              <a:t>American Crusade’s Key Messages</a:t>
            </a:r>
          </a:p>
        </p:txBody>
      </p:sp>
      <p:sp>
        <p:nvSpPr>
          <p:cNvPr id="3" name="Content Placeholder 2">
            <a:extLst>
              <a:ext uri="{FF2B5EF4-FFF2-40B4-BE49-F238E27FC236}">
                <a16:creationId xmlns:a16="http://schemas.microsoft.com/office/drawing/2014/main" id="{9E1AC04F-4217-ABEA-DF2C-6D84716B8CC6}"/>
              </a:ext>
            </a:extLst>
          </p:cNvPr>
          <p:cNvSpPr>
            <a:spLocks noGrp="1"/>
          </p:cNvSpPr>
          <p:nvPr>
            <p:ph idx="1"/>
          </p:nvPr>
        </p:nvSpPr>
        <p:spPr>
          <a:xfrm>
            <a:off x="1066800" y="1788160"/>
            <a:ext cx="10058400" cy="4643120"/>
          </a:xfrm>
        </p:spPr>
        <p:txBody>
          <a:bodyPr>
            <a:normAutofit/>
          </a:bodyPr>
          <a:lstStyle/>
          <a:p>
            <a:pPr marL="0" indent="0">
              <a:buNone/>
            </a:pPr>
            <a:r>
              <a:rPr lang="en-US" sz="1600" b="1" dirty="0"/>
              <a:t>Dramatic changes in the current Supreme Court’s approach to the religion clauses of the First Amendment. (Six current SC Justices committed to radical change with regard to religion and the Constitution.)</a:t>
            </a:r>
          </a:p>
          <a:p>
            <a:pPr lvl="1"/>
            <a:r>
              <a:rPr lang="en-US" sz="1400" b="1" dirty="0"/>
              <a:t>The Establishment Clause </a:t>
            </a:r>
            <a:r>
              <a:rPr lang="en-US" sz="1400" dirty="0"/>
              <a:t>- “Congress Shall Make no law respecting an establishment of a religion.”</a:t>
            </a:r>
          </a:p>
          <a:p>
            <a:pPr lvl="2"/>
            <a:r>
              <a:rPr lang="en-US" sz="1400" dirty="0"/>
              <a:t>1947 – Wall separating church and state – Court said it should be “high and impregnable.” Government should be secular.</a:t>
            </a:r>
          </a:p>
          <a:p>
            <a:pPr lvl="1"/>
            <a:r>
              <a:rPr lang="en-US" sz="1400" b="1" dirty="0"/>
              <a:t>Free Exercise Clause </a:t>
            </a:r>
            <a:r>
              <a:rPr lang="en-US" sz="1400" dirty="0"/>
              <a:t>– Cannot be used to challenge a neutral law of general applicability, no matter how much it burdens religion. </a:t>
            </a:r>
          </a:p>
          <a:p>
            <a:pPr lvl="2"/>
            <a:r>
              <a:rPr lang="en-US" sz="1400" dirty="0"/>
              <a:t>1990 </a:t>
            </a:r>
            <a:r>
              <a:rPr lang="en-US" sz="1400" b="1" i="1" dirty="0"/>
              <a:t>Employment Division v. Smith</a:t>
            </a:r>
            <a:r>
              <a:rPr lang="en-US" sz="1400" dirty="0"/>
              <a:t>. Court held that people cannot get an exemption from a law on account of their religious beliefs.</a:t>
            </a:r>
          </a:p>
          <a:p>
            <a:pPr lvl="2"/>
            <a:r>
              <a:rPr lang="en-US" sz="1400" dirty="0"/>
              <a:t>2021 </a:t>
            </a:r>
            <a:r>
              <a:rPr lang="en-US" sz="1400" b="1" i="1" dirty="0"/>
              <a:t>Fulton v City of Philadelphia</a:t>
            </a:r>
            <a:r>
              <a:rPr lang="en-US" sz="1400" dirty="0"/>
              <a:t>.  Justices Alito, Barrett, Thomas, Kavanaugh called for Smith to be overruled. Barrett expressed support for this view but not in the Smith case.</a:t>
            </a:r>
          </a:p>
          <a:p>
            <a:pPr marL="548640" lvl="2" indent="0">
              <a:buNone/>
            </a:pPr>
            <a:endParaRPr lang="en-US" sz="1400" dirty="0"/>
          </a:p>
          <a:p>
            <a:pPr marL="0" indent="0">
              <a:spcBef>
                <a:spcPts val="0"/>
              </a:spcBef>
              <a:buNone/>
            </a:pPr>
            <a:r>
              <a:rPr lang="en-US" sz="1600" b="1" dirty="0"/>
              <a:t>Well funded activist groups are attempting to redefine and weaponize religious liberty (“Crusaders).</a:t>
            </a:r>
          </a:p>
          <a:p>
            <a:pPr lvl="1">
              <a:spcBef>
                <a:spcPts val="0"/>
              </a:spcBef>
            </a:pPr>
            <a:r>
              <a:rPr lang="en-US" sz="1400" dirty="0"/>
              <a:t>Unless they are stopped, the First Amendment will mean supremacy for conservative Christians and sanction for bigotry in the name of Jesus.</a:t>
            </a:r>
          </a:p>
        </p:txBody>
      </p:sp>
      <p:sp>
        <p:nvSpPr>
          <p:cNvPr id="4" name="Slide Number Placeholder 3">
            <a:extLst>
              <a:ext uri="{FF2B5EF4-FFF2-40B4-BE49-F238E27FC236}">
                <a16:creationId xmlns:a16="http://schemas.microsoft.com/office/drawing/2014/main" id="{01CC8808-1742-777D-6CE9-F9E46058425B}"/>
              </a:ext>
            </a:extLst>
          </p:cNvPr>
          <p:cNvSpPr>
            <a:spLocks noGrp="1"/>
          </p:cNvSpPr>
          <p:nvPr>
            <p:ph type="sldNum" sz="quarter" idx="12"/>
          </p:nvPr>
        </p:nvSpPr>
        <p:spPr/>
        <p:txBody>
          <a:bodyPr/>
          <a:lstStyle/>
          <a:p>
            <a:fld id="{34B7E4EF-A1BD-40F4-AB7B-04F084DD991D}" type="slidenum">
              <a:rPr lang="en-US" smtClean="0"/>
              <a:t>2</a:t>
            </a:fld>
            <a:endParaRPr lang="en-US" dirty="0"/>
          </a:p>
        </p:txBody>
      </p:sp>
    </p:spTree>
    <p:extLst>
      <p:ext uri="{BB962C8B-B14F-4D97-AF65-F5344CB8AC3E}">
        <p14:creationId xmlns:p14="http://schemas.microsoft.com/office/powerpoint/2010/main" val="31627415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84144-818A-0166-B9F8-A2423721C6CD}"/>
              </a:ext>
            </a:extLst>
          </p:cNvPr>
          <p:cNvSpPr>
            <a:spLocks noGrp="1"/>
          </p:cNvSpPr>
          <p:nvPr>
            <p:ph type="title"/>
          </p:nvPr>
        </p:nvSpPr>
        <p:spPr>
          <a:xfrm>
            <a:off x="1066800" y="642594"/>
            <a:ext cx="10251440" cy="1371600"/>
          </a:xfrm>
        </p:spPr>
        <p:txBody>
          <a:bodyPr/>
          <a:lstStyle/>
          <a:p>
            <a:r>
              <a:rPr lang="en-US" b="1" dirty="0"/>
              <a:t>War on Women: Burwell v. Hobby Lobby Stores</a:t>
            </a:r>
          </a:p>
        </p:txBody>
      </p:sp>
      <p:sp>
        <p:nvSpPr>
          <p:cNvPr id="3" name="Content Placeholder 2">
            <a:extLst>
              <a:ext uri="{FF2B5EF4-FFF2-40B4-BE49-F238E27FC236}">
                <a16:creationId xmlns:a16="http://schemas.microsoft.com/office/drawing/2014/main" id="{A5749A85-6D2D-DC18-C001-1FE1A2AFF998}"/>
              </a:ext>
            </a:extLst>
          </p:cNvPr>
          <p:cNvSpPr>
            <a:spLocks noGrp="1"/>
          </p:cNvSpPr>
          <p:nvPr>
            <p:ph idx="1"/>
          </p:nvPr>
        </p:nvSpPr>
        <p:spPr>
          <a:xfrm>
            <a:off x="1066800" y="1727200"/>
            <a:ext cx="10373360" cy="5029200"/>
          </a:xfrm>
        </p:spPr>
        <p:txBody>
          <a:bodyPr>
            <a:normAutofit/>
          </a:bodyPr>
          <a:lstStyle/>
          <a:p>
            <a:pPr marL="0" indent="0">
              <a:buNone/>
            </a:pPr>
            <a:r>
              <a:rPr lang="en-US" sz="2000" b="1" dirty="0"/>
              <a:t>Rewrote Line #2 – The Rights of Others</a:t>
            </a:r>
          </a:p>
          <a:p>
            <a:r>
              <a:rPr lang="en-US" sz="1800" dirty="0"/>
              <a:t>Billionaires could use the legal structure of a multibillion dollar corporation to impose their religion on their employees.</a:t>
            </a:r>
          </a:p>
          <a:p>
            <a:r>
              <a:rPr lang="en-US" sz="1800" dirty="0"/>
              <a:t>Affordable Care Act required large employers to provide health insurance to their employees</a:t>
            </a:r>
          </a:p>
          <a:p>
            <a:r>
              <a:rPr lang="en-US" sz="1800" dirty="0"/>
              <a:t>Health plans are mandated to cover essential preventive health care services at no cost to patient (which included contraceptives).  </a:t>
            </a:r>
          </a:p>
          <a:p>
            <a:r>
              <a:rPr lang="en-US" sz="1800" dirty="0"/>
              <a:t>Two exceptions – </a:t>
            </a:r>
          </a:p>
          <a:p>
            <a:pPr lvl="1"/>
            <a:r>
              <a:rPr lang="en-US" sz="1800" dirty="0"/>
              <a:t>exempted churches and religious organizations from the contraceptive mandate.</a:t>
            </a:r>
          </a:p>
          <a:p>
            <a:pPr lvl="1"/>
            <a:r>
              <a:rPr lang="en-US" sz="1800" dirty="0"/>
              <a:t>Any employer could pay taxes in stead of providing employees health insurance (taxed at $2,000 per employee)</a:t>
            </a:r>
          </a:p>
          <a:p>
            <a:r>
              <a:rPr lang="en-US" sz="1800" dirty="0"/>
              <a:t>Crusaders didn’t view women’s reproductive health as health care…birth control is for sluts.</a:t>
            </a:r>
          </a:p>
        </p:txBody>
      </p:sp>
      <p:sp>
        <p:nvSpPr>
          <p:cNvPr id="4" name="Slide Number Placeholder 3">
            <a:extLst>
              <a:ext uri="{FF2B5EF4-FFF2-40B4-BE49-F238E27FC236}">
                <a16:creationId xmlns:a16="http://schemas.microsoft.com/office/drawing/2014/main" id="{503E38B2-D479-CE0F-21FD-BC561E29A785}"/>
              </a:ext>
            </a:extLst>
          </p:cNvPr>
          <p:cNvSpPr>
            <a:spLocks noGrp="1"/>
          </p:cNvSpPr>
          <p:nvPr>
            <p:ph type="sldNum" sz="quarter" idx="12"/>
          </p:nvPr>
        </p:nvSpPr>
        <p:spPr/>
        <p:txBody>
          <a:bodyPr/>
          <a:lstStyle/>
          <a:p>
            <a:fld id="{34B7E4EF-A1BD-40F4-AB7B-04F084DD991D}" type="slidenum">
              <a:rPr lang="en-US" smtClean="0"/>
              <a:t>20</a:t>
            </a:fld>
            <a:endParaRPr lang="en-US" dirty="0"/>
          </a:p>
        </p:txBody>
      </p:sp>
    </p:spTree>
    <p:extLst>
      <p:ext uri="{BB962C8B-B14F-4D97-AF65-F5344CB8AC3E}">
        <p14:creationId xmlns:p14="http://schemas.microsoft.com/office/powerpoint/2010/main" val="41041795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6E1B2-E11B-3A2B-79BE-95BC00E0AC20}"/>
              </a:ext>
            </a:extLst>
          </p:cNvPr>
          <p:cNvSpPr>
            <a:spLocks noGrp="1"/>
          </p:cNvSpPr>
          <p:nvPr>
            <p:ph type="title"/>
          </p:nvPr>
        </p:nvSpPr>
        <p:spPr>
          <a:xfrm>
            <a:off x="1066800" y="642594"/>
            <a:ext cx="10434320" cy="1371600"/>
          </a:xfrm>
        </p:spPr>
        <p:txBody>
          <a:bodyPr/>
          <a:lstStyle/>
          <a:p>
            <a:r>
              <a:rPr lang="en-US" b="1" dirty="0"/>
              <a:t>War on Women: Burwell v. Hobby Lobby Stores</a:t>
            </a:r>
            <a:endParaRPr lang="en-US" dirty="0"/>
          </a:p>
        </p:txBody>
      </p:sp>
      <p:sp>
        <p:nvSpPr>
          <p:cNvPr id="3" name="Content Placeholder 2">
            <a:extLst>
              <a:ext uri="{FF2B5EF4-FFF2-40B4-BE49-F238E27FC236}">
                <a16:creationId xmlns:a16="http://schemas.microsoft.com/office/drawing/2014/main" id="{D458F29E-E78B-6B65-D648-3887AF189CE5}"/>
              </a:ext>
            </a:extLst>
          </p:cNvPr>
          <p:cNvSpPr>
            <a:spLocks noGrp="1"/>
          </p:cNvSpPr>
          <p:nvPr>
            <p:ph idx="1"/>
          </p:nvPr>
        </p:nvSpPr>
        <p:spPr>
          <a:xfrm>
            <a:off x="1066800" y="1788160"/>
            <a:ext cx="10058400" cy="5069840"/>
          </a:xfrm>
        </p:spPr>
        <p:txBody>
          <a:bodyPr>
            <a:normAutofit/>
          </a:bodyPr>
          <a:lstStyle/>
          <a:p>
            <a:r>
              <a:rPr lang="en-US" dirty="0"/>
              <a:t>Green Family – one of the 100 riches family in the US ($4 billion).  “We’re Christians and we run our business on Christian principles.”</a:t>
            </a:r>
          </a:p>
          <a:p>
            <a:r>
              <a:rPr lang="en-US" dirty="0"/>
              <a:t>Greens use their wealth to proselytize and use the Museum of the Bible to push their brand of Christianity. Also tried to roll out their bible curriculum in public schools (Oklahoma)</a:t>
            </a:r>
          </a:p>
          <a:p>
            <a:r>
              <a:rPr lang="en-US" dirty="0"/>
              <a:t>Becket Fund and Greens crafted Hobby Lobby’s challenge to the contraceptive mandate. (Five Catholic men were now on the Supreme Court)</a:t>
            </a:r>
          </a:p>
          <a:p>
            <a:pPr marL="0" indent="0">
              <a:buNone/>
            </a:pPr>
            <a:r>
              <a:rPr lang="en-US" sz="1600" b="1" dirty="0"/>
              <a:t>Alito’s Opinion – Major Failings</a:t>
            </a:r>
          </a:p>
          <a:p>
            <a:r>
              <a:rPr lang="en-US" b="1" i="1" dirty="0"/>
              <a:t>Religion Trumps Reality </a:t>
            </a:r>
            <a:r>
              <a:rPr lang="en-US" b="1" dirty="0"/>
              <a:t>– </a:t>
            </a:r>
            <a:r>
              <a:rPr lang="en-US" dirty="0"/>
              <a:t>Bible never discusses contraception or abortion. Greens believe their god opposes abortion and they challenged contraceptive drugs that don’t cause abortions, which was accepted by the court. </a:t>
            </a:r>
          </a:p>
          <a:p>
            <a:r>
              <a:rPr lang="en-US" b="1" i="1" dirty="0"/>
              <a:t>Hobby Lobby’s Hypocrisy </a:t>
            </a:r>
            <a:r>
              <a:rPr lang="en-US" dirty="0"/>
              <a:t>– Company invested more than $73 million in drug companies that manufacture un-Christian drugs, emergency contraceptive pills, and drugs used in abortion procedures.</a:t>
            </a:r>
          </a:p>
          <a:p>
            <a:r>
              <a:rPr lang="en-US" b="1" i="1" dirty="0"/>
              <a:t>No Burden on Greens’ Religion </a:t>
            </a:r>
            <a:r>
              <a:rPr lang="en-US" dirty="0"/>
              <a:t>– Hobby Lobby could have complied with the law by electing not to provide health insurance and pay the tax instead, thereby actually save money.</a:t>
            </a:r>
          </a:p>
          <a:p>
            <a:r>
              <a:rPr lang="en-US" b="1" i="1" dirty="0"/>
              <a:t>Greens don’t Own Hobby Lobby Stores, Inc. </a:t>
            </a:r>
            <a:r>
              <a:rPr lang="en-US" dirty="0"/>
              <a:t>– They own and operate the company through various trusts. They rake in billions without personal risk. </a:t>
            </a:r>
            <a:r>
              <a:rPr lang="en-US" b="1" dirty="0"/>
              <a:t>To ignore and declare Christians exempt from this corporate shield is to rewrite American corporate law, which Alito did.</a:t>
            </a:r>
          </a:p>
        </p:txBody>
      </p:sp>
      <p:sp>
        <p:nvSpPr>
          <p:cNvPr id="4" name="Slide Number Placeholder 3">
            <a:extLst>
              <a:ext uri="{FF2B5EF4-FFF2-40B4-BE49-F238E27FC236}">
                <a16:creationId xmlns:a16="http://schemas.microsoft.com/office/drawing/2014/main" id="{BB84AC5C-E890-6497-4CC5-1BBA63BD36F0}"/>
              </a:ext>
            </a:extLst>
          </p:cNvPr>
          <p:cNvSpPr>
            <a:spLocks noGrp="1"/>
          </p:cNvSpPr>
          <p:nvPr>
            <p:ph type="sldNum" sz="quarter" idx="12"/>
          </p:nvPr>
        </p:nvSpPr>
        <p:spPr/>
        <p:txBody>
          <a:bodyPr/>
          <a:lstStyle/>
          <a:p>
            <a:fld id="{34B7E4EF-A1BD-40F4-AB7B-04F084DD991D}" type="slidenum">
              <a:rPr lang="en-US" smtClean="0"/>
              <a:t>21</a:t>
            </a:fld>
            <a:endParaRPr lang="en-US" dirty="0"/>
          </a:p>
        </p:txBody>
      </p:sp>
    </p:spTree>
    <p:extLst>
      <p:ext uri="{BB962C8B-B14F-4D97-AF65-F5344CB8AC3E}">
        <p14:creationId xmlns:p14="http://schemas.microsoft.com/office/powerpoint/2010/main" val="36163513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52F4E-EA27-77A0-9661-CF5045F8582E}"/>
              </a:ext>
            </a:extLst>
          </p:cNvPr>
          <p:cNvSpPr>
            <a:spLocks noGrp="1"/>
          </p:cNvSpPr>
          <p:nvPr>
            <p:ph type="title"/>
          </p:nvPr>
        </p:nvSpPr>
        <p:spPr>
          <a:xfrm>
            <a:off x="701040" y="398754"/>
            <a:ext cx="10789920" cy="1371600"/>
          </a:xfrm>
        </p:spPr>
        <p:txBody>
          <a:bodyPr/>
          <a:lstStyle/>
          <a:p>
            <a:r>
              <a:rPr lang="en-US" dirty="0"/>
              <a:t>The Covid Cases – Religious Freedom Is Killing Us</a:t>
            </a:r>
          </a:p>
        </p:txBody>
      </p:sp>
      <p:sp>
        <p:nvSpPr>
          <p:cNvPr id="3" name="Content Placeholder 2">
            <a:extLst>
              <a:ext uri="{FF2B5EF4-FFF2-40B4-BE49-F238E27FC236}">
                <a16:creationId xmlns:a16="http://schemas.microsoft.com/office/drawing/2014/main" id="{781A3BBC-05A3-D36E-78D5-9841EB9EF815}"/>
              </a:ext>
            </a:extLst>
          </p:cNvPr>
          <p:cNvSpPr>
            <a:spLocks noGrp="1"/>
          </p:cNvSpPr>
          <p:nvPr>
            <p:ph idx="1"/>
          </p:nvPr>
        </p:nvSpPr>
        <p:spPr>
          <a:xfrm>
            <a:off x="833120" y="1424539"/>
            <a:ext cx="10871200" cy="5322769"/>
          </a:xfrm>
        </p:spPr>
        <p:txBody>
          <a:bodyPr>
            <a:normAutofit/>
          </a:bodyPr>
          <a:lstStyle/>
          <a:p>
            <a:pPr marL="0" indent="0">
              <a:buNone/>
            </a:pPr>
            <a:r>
              <a:rPr lang="en-US" b="1" dirty="0"/>
              <a:t>Global Vision Bible Church, Greg Locke, Preacher</a:t>
            </a:r>
          </a:p>
          <a:p>
            <a:r>
              <a:rPr lang="en-US" dirty="0"/>
              <a:t>We will not shut down church services. We will not social distance at church. We will not require masks. We will not bow.</a:t>
            </a:r>
          </a:p>
          <a:p>
            <a:r>
              <a:rPr lang="en-US" dirty="0"/>
              <a:t>Mainstream preachers joined in.  Churches also believed they are more important than grocery stores or hospitals because sin is an illness that condemns one to an eternity of hell. This “essential” label would reshape religious freedom law.</a:t>
            </a:r>
          </a:p>
          <a:p>
            <a:r>
              <a:rPr lang="en-US" dirty="0"/>
              <a:t>Churches became super-spreaders:</a:t>
            </a:r>
          </a:p>
          <a:p>
            <a:pPr lvl="1"/>
            <a:r>
              <a:rPr lang="en-US" dirty="0"/>
              <a:t>Sacramento – 1/3 of all covid cases from churches</a:t>
            </a:r>
          </a:p>
          <a:p>
            <a:pPr lvl="1"/>
            <a:r>
              <a:rPr lang="en-US" dirty="0"/>
              <a:t>Ohio – 1 worshiper infected 53 people &gt; 38 additional people &gt; 91 known cases from 1</a:t>
            </a:r>
          </a:p>
          <a:p>
            <a:pPr lvl="1"/>
            <a:r>
              <a:rPr lang="en-US" dirty="0"/>
              <a:t>Mecklenburg NC – 1 worshipper &gt; 12 deaths &gt; 213 cases; North Carolina had more covid cases from </a:t>
            </a:r>
            <a:r>
              <a:rPr lang="en-US" dirty="0" err="1"/>
              <a:t>churcher</a:t>
            </a:r>
            <a:r>
              <a:rPr lang="en-US" dirty="0"/>
              <a:t> from any other sources excepts schools and meat packing.</a:t>
            </a:r>
          </a:p>
          <a:p>
            <a:r>
              <a:rPr lang="en-US" dirty="0"/>
              <a:t>In 1905 South Carolina upheld mandatory vaccines because “real liberty cannot exist if someone was allowed to act regardless of the injury to others.</a:t>
            </a:r>
          </a:p>
          <a:p>
            <a:r>
              <a:rPr lang="en-US" dirty="0"/>
              <a:t>Amy Coney Barrett’s White House reception was a super-spreader event and infected Trump himself. Before Barrett was on the Supreme Court government had broad powers to fight a pandemic including ways to curtail freedom. The death of Ginsburg with Barrett’s appointment tipped the balance with 5 votes for rapid conservative change, not Robert’s incremental approach.</a:t>
            </a:r>
          </a:p>
          <a:p>
            <a:r>
              <a:rPr lang="en-US" dirty="0"/>
              <a:t>Aug. 2020 – July 2021, court sided with ten out of ten churches challenging public health measures amid the pandemic, placing religious freedom at the top of a hierarchy of rights.  </a:t>
            </a:r>
          </a:p>
          <a:p>
            <a:endParaRPr lang="en-US" dirty="0"/>
          </a:p>
          <a:p>
            <a:endParaRPr lang="en-US" dirty="0"/>
          </a:p>
        </p:txBody>
      </p:sp>
      <p:sp>
        <p:nvSpPr>
          <p:cNvPr id="4" name="Slide Number Placeholder 3">
            <a:extLst>
              <a:ext uri="{FF2B5EF4-FFF2-40B4-BE49-F238E27FC236}">
                <a16:creationId xmlns:a16="http://schemas.microsoft.com/office/drawing/2014/main" id="{BBE2AA2C-2DEE-0EA0-5410-2E85F2B61862}"/>
              </a:ext>
            </a:extLst>
          </p:cNvPr>
          <p:cNvSpPr>
            <a:spLocks noGrp="1"/>
          </p:cNvSpPr>
          <p:nvPr>
            <p:ph type="sldNum" sz="quarter" idx="12"/>
          </p:nvPr>
        </p:nvSpPr>
        <p:spPr/>
        <p:txBody>
          <a:bodyPr/>
          <a:lstStyle/>
          <a:p>
            <a:fld id="{34B7E4EF-A1BD-40F4-AB7B-04F084DD991D}" type="slidenum">
              <a:rPr lang="en-US" smtClean="0"/>
              <a:t>22</a:t>
            </a:fld>
            <a:endParaRPr lang="en-US" dirty="0"/>
          </a:p>
        </p:txBody>
      </p:sp>
    </p:spTree>
    <p:extLst>
      <p:ext uri="{BB962C8B-B14F-4D97-AF65-F5344CB8AC3E}">
        <p14:creationId xmlns:p14="http://schemas.microsoft.com/office/powerpoint/2010/main" val="14338234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D6D26-8A7E-E7A0-D66A-1D906E811B9C}"/>
              </a:ext>
            </a:extLst>
          </p:cNvPr>
          <p:cNvSpPr>
            <a:spLocks noGrp="1"/>
          </p:cNvSpPr>
          <p:nvPr>
            <p:ph type="title"/>
          </p:nvPr>
        </p:nvSpPr>
        <p:spPr>
          <a:xfrm>
            <a:off x="1066800" y="642594"/>
            <a:ext cx="10058400" cy="1089953"/>
          </a:xfrm>
        </p:spPr>
        <p:txBody>
          <a:bodyPr/>
          <a:lstStyle/>
          <a:p>
            <a:r>
              <a:rPr lang="en-US" b="1" dirty="0"/>
              <a:t>Taxpayer Funds Directed to Churches</a:t>
            </a:r>
          </a:p>
        </p:txBody>
      </p:sp>
      <p:sp>
        <p:nvSpPr>
          <p:cNvPr id="3" name="Content Placeholder 2">
            <a:extLst>
              <a:ext uri="{FF2B5EF4-FFF2-40B4-BE49-F238E27FC236}">
                <a16:creationId xmlns:a16="http://schemas.microsoft.com/office/drawing/2014/main" id="{31CF7929-4B1A-B055-1320-F9E36B5E8635}"/>
              </a:ext>
            </a:extLst>
          </p:cNvPr>
          <p:cNvSpPr>
            <a:spLocks noGrp="1"/>
          </p:cNvSpPr>
          <p:nvPr>
            <p:ph idx="1"/>
          </p:nvPr>
        </p:nvSpPr>
        <p:spPr>
          <a:xfrm>
            <a:off x="1066800" y="1732547"/>
            <a:ext cx="10058400" cy="4774131"/>
          </a:xfrm>
        </p:spPr>
        <p:txBody>
          <a:bodyPr>
            <a:normAutofit fontScale="92500" lnSpcReduction="10000"/>
          </a:bodyPr>
          <a:lstStyle/>
          <a:p>
            <a:pPr marL="0" indent="0">
              <a:buNone/>
            </a:pPr>
            <a:r>
              <a:rPr lang="en-US" b="1" dirty="0"/>
              <a:t>Trinity Lutheran Church, Missouri  2017</a:t>
            </a:r>
          </a:p>
          <a:p>
            <a:r>
              <a:rPr lang="en-US" dirty="0"/>
              <a:t>This was a ministry that incorporates daily religion, wanted $20,000 of taxpayer funds to renovate its playground.</a:t>
            </a:r>
          </a:p>
          <a:p>
            <a:r>
              <a:rPr lang="en-US" dirty="0"/>
              <a:t>Missouri has 3 religious freedom clauses, including two compelled-support clauses which set clear boundaries between church and state. Therefore, Missouri court rejected the church’s grant.</a:t>
            </a:r>
          </a:p>
          <a:p>
            <a:r>
              <a:rPr lang="en-US" dirty="0"/>
              <a:t>The “Playground Case” went to the Supreme Court. For the first time, the court decide that the Constitution requires the government to provide public funds directly to a church.</a:t>
            </a:r>
          </a:p>
          <a:p>
            <a:pPr marL="0" indent="0">
              <a:buNone/>
            </a:pPr>
            <a:r>
              <a:rPr lang="en-US" b="1" dirty="0"/>
              <a:t>Morris County, New Jersey  2018</a:t>
            </a:r>
          </a:p>
          <a:p>
            <a:r>
              <a:rPr lang="en-US" dirty="0"/>
              <a:t>In 4 years, NJ took $5 million from citizens and gave it to churches…about $250 million a decade…to preserve and maintain their historic structures.  </a:t>
            </a:r>
          </a:p>
          <a:p>
            <a:r>
              <a:rPr lang="en-US" dirty="0"/>
              <a:t>More than half the money went to active congregations with regular worship.</a:t>
            </a:r>
          </a:p>
          <a:p>
            <a:r>
              <a:rPr lang="en-US" dirty="0"/>
              <a:t>The churches are preserving their ability to worship first; the history is secondary.</a:t>
            </a:r>
          </a:p>
          <a:p>
            <a:r>
              <a:rPr lang="en-US" dirty="0"/>
              <a:t>Most secular nonprofits were excluded from the program, even if they owned and maintained historic buildings.</a:t>
            </a:r>
          </a:p>
          <a:p>
            <a:r>
              <a:rPr lang="en-US" dirty="0"/>
              <a:t>NJ Supreme Court struck down the program, which would save taxpayers about a quarter billion dollars, but the Crusader ask the US Supreme Court to take the case.</a:t>
            </a:r>
          </a:p>
          <a:p>
            <a:r>
              <a:rPr lang="en-US" dirty="0"/>
              <a:t>However, only 3 Justices considered taking the case (Alito, Gorsuch, Kavanaugh) and they told their fellow Crusaders what they wanted to see in the next case so that they could accept it.</a:t>
            </a:r>
          </a:p>
          <a:p>
            <a:endParaRPr lang="en-US" dirty="0"/>
          </a:p>
        </p:txBody>
      </p:sp>
      <p:sp>
        <p:nvSpPr>
          <p:cNvPr id="4" name="Slide Number Placeholder 3">
            <a:extLst>
              <a:ext uri="{FF2B5EF4-FFF2-40B4-BE49-F238E27FC236}">
                <a16:creationId xmlns:a16="http://schemas.microsoft.com/office/drawing/2014/main" id="{98A5ADF2-5986-9A7F-82BF-F51D56FF2E7B}"/>
              </a:ext>
            </a:extLst>
          </p:cNvPr>
          <p:cNvSpPr>
            <a:spLocks noGrp="1"/>
          </p:cNvSpPr>
          <p:nvPr>
            <p:ph type="sldNum" sz="quarter" idx="12"/>
          </p:nvPr>
        </p:nvSpPr>
        <p:spPr/>
        <p:txBody>
          <a:bodyPr/>
          <a:lstStyle/>
          <a:p>
            <a:fld id="{34B7E4EF-A1BD-40F4-AB7B-04F084DD991D}" type="slidenum">
              <a:rPr lang="en-US" smtClean="0"/>
              <a:t>23</a:t>
            </a:fld>
            <a:endParaRPr lang="en-US" dirty="0"/>
          </a:p>
        </p:txBody>
      </p:sp>
    </p:spTree>
    <p:extLst>
      <p:ext uri="{BB962C8B-B14F-4D97-AF65-F5344CB8AC3E}">
        <p14:creationId xmlns:p14="http://schemas.microsoft.com/office/powerpoint/2010/main" val="11880289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F20EF-79CD-ACDF-F74B-D3ECC0CD777E}"/>
              </a:ext>
            </a:extLst>
          </p:cNvPr>
          <p:cNvSpPr>
            <a:spLocks noGrp="1"/>
          </p:cNvSpPr>
          <p:nvPr>
            <p:ph type="title"/>
          </p:nvPr>
        </p:nvSpPr>
        <p:spPr>
          <a:xfrm>
            <a:off x="1066800" y="642594"/>
            <a:ext cx="10058400" cy="1138080"/>
          </a:xfrm>
        </p:spPr>
        <p:txBody>
          <a:bodyPr/>
          <a:lstStyle/>
          <a:p>
            <a:r>
              <a:rPr lang="en-US" b="1" dirty="0"/>
              <a:t>Taxpayer Funds to Religious Schools</a:t>
            </a:r>
          </a:p>
        </p:txBody>
      </p:sp>
      <p:sp>
        <p:nvSpPr>
          <p:cNvPr id="3" name="Content Placeholder 2">
            <a:extLst>
              <a:ext uri="{FF2B5EF4-FFF2-40B4-BE49-F238E27FC236}">
                <a16:creationId xmlns:a16="http://schemas.microsoft.com/office/drawing/2014/main" id="{301B7BDC-DAFF-CD06-F0C0-A96FED311C3D}"/>
              </a:ext>
            </a:extLst>
          </p:cNvPr>
          <p:cNvSpPr>
            <a:spLocks noGrp="1"/>
          </p:cNvSpPr>
          <p:nvPr>
            <p:ph idx="1"/>
          </p:nvPr>
        </p:nvSpPr>
        <p:spPr>
          <a:xfrm>
            <a:off x="1066799" y="1896177"/>
            <a:ext cx="10204383" cy="4562375"/>
          </a:xfrm>
        </p:spPr>
        <p:txBody>
          <a:bodyPr>
            <a:noAutofit/>
          </a:bodyPr>
          <a:lstStyle/>
          <a:p>
            <a:r>
              <a:rPr lang="en-US" sz="1800" dirty="0"/>
              <a:t>Montana allowed taxpayers to divert tax payment to a private scholarship fund that paid for private, mostly religious education</a:t>
            </a:r>
          </a:p>
          <a:p>
            <a:r>
              <a:rPr lang="en-US" sz="1800" dirty="0"/>
              <a:t>Montana’s constitution established a system of “free quality public elementary and secondary schools” to provide unequivocal support for a strong public school system.</a:t>
            </a:r>
          </a:p>
          <a:p>
            <a:r>
              <a:rPr lang="en-US" sz="1800" dirty="0"/>
              <a:t>Funding a parallel system was counterproductive and wasteful. The Montana Supreme Court struck down the program. “An agency cannot transform an unconstitutional statue into a constitutional statue with an administrative rule.”</a:t>
            </a:r>
          </a:p>
          <a:p>
            <a:r>
              <a:rPr lang="en-US" sz="1800" dirty="0"/>
              <a:t>Institute for Justice asked the Supreme Court to take the case. Koch bothers funded it.</a:t>
            </a:r>
          </a:p>
          <a:p>
            <a:r>
              <a:rPr lang="en-US" sz="1800" dirty="0"/>
              <a:t>Essentially, Roberts redefined state / church separation as discrimination. Roberts doesn’t see how compelled-support clauses, like that in Montana’s constitution, protect religious freedom. Instead, Montana constitution discriminated against – was hostile to Christians.</a:t>
            </a:r>
          </a:p>
        </p:txBody>
      </p:sp>
      <p:sp>
        <p:nvSpPr>
          <p:cNvPr id="4" name="Slide Number Placeholder 3">
            <a:extLst>
              <a:ext uri="{FF2B5EF4-FFF2-40B4-BE49-F238E27FC236}">
                <a16:creationId xmlns:a16="http://schemas.microsoft.com/office/drawing/2014/main" id="{A38C8AB6-35EC-A0D0-0CD0-4AD14967AE4B}"/>
              </a:ext>
            </a:extLst>
          </p:cNvPr>
          <p:cNvSpPr>
            <a:spLocks noGrp="1"/>
          </p:cNvSpPr>
          <p:nvPr>
            <p:ph type="sldNum" sz="quarter" idx="12"/>
          </p:nvPr>
        </p:nvSpPr>
        <p:spPr/>
        <p:txBody>
          <a:bodyPr/>
          <a:lstStyle/>
          <a:p>
            <a:fld id="{34B7E4EF-A1BD-40F4-AB7B-04F084DD991D}" type="slidenum">
              <a:rPr lang="en-US" smtClean="0"/>
              <a:t>24</a:t>
            </a:fld>
            <a:endParaRPr lang="en-US" dirty="0"/>
          </a:p>
        </p:txBody>
      </p:sp>
    </p:spTree>
    <p:extLst>
      <p:ext uri="{BB962C8B-B14F-4D97-AF65-F5344CB8AC3E}">
        <p14:creationId xmlns:p14="http://schemas.microsoft.com/office/powerpoint/2010/main" val="36305988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C3B4E-1DB4-4A5E-B23F-B5BC4256E86E}"/>
              </a:ext>
            </a:extLst>
          </p:cNvPr>
          <p:cNvSpPr>
            <a:spLocks noGrp="1"/>
          </p:cNvSpPr>
          <p:nvPr>
            <p:ph type="title"/>
          </p:nvPr>
        </p:nvSpPr>
        <p:spPr>
          <a:xfrm>
            <a:off x="1066800" y="642594"/>
            <a:ext cx="10058400" cy="1070703"/>
          </a:xfrm>
        </p:spPr>
        <p:txBody>
          <a:bodyPr/>
          <a:lstStyle/>
          <a:p>
            <a:r>
              <a:rPr lang="en-US" b="1" dirty="0"/>
              <a:t>School Vouchers</a:t>
            </a:r>
          </a:p>
        </p:txBody>
      </p:sp>
      <p:sp>
        <p:nvSpPr>
          <p:cNvPr id="3" name="Content Placeholder 2">
            <a:extLst>
              <a:ext uri="{FF2B5EF4-FFF2-40B4-BE49-F238E27FC236}">
                <a16:creationId xmlns:a16="http://schemas.microsoft.com/office/drawing/2014/main" id="{F3EC57F1-202A-4E41-2A16-A41E80531E08}"/>
              </a:ext>
            </a:extLst>
          </p:cNvPr>
          <p:cNvSpPr>
            <a:spLocks noGrp="1"/>
          </p:cNvSpPr>
          <p:nvPr>
            <p:ph idx="1"/>
          </p:nvPr>
        </p:nvSpPr>
        <p:spPr>
          <a:xfrm>
            <a:off x="1066800" y="1713297"/>
            <a:ext cx="10058400" cy="4668252"/>
          </a:xfrm>
        </p:spPr>
        <p:txBody>
          <a:bodyPr>
            <a:noAutofit/>
          </a:bodyPr>
          <a:lstStyle/>
          <a:p>
            <a:pPr marL="0" indent="0">
              <a:buNone/>
            </a:pPr>
            <a:r>
              <a:rPr lang="en-US" sz="1800" b="1" dirty="0"/>
              <a:t>1954 – Brown v Board of Education</a:t>
            </a:r>
          </a:p>
          <a:p>
            <a:r>
              <a:rPr lang="en-US" sz="1800" dirty="0"/>
              <a:t>After Brown, voucher programs were created to perpetuate segregation and to create a parallel, white public school system. Inequality was the intent.</a:t>
            </a:r>
          </a:p>
          <a:p>
            <a:r>
              <a:rPr lang="en-US" sz="1800" dirty="0"/>
              <a:t>Freedom of choice really meant segregation.</a:t>
            </a:r>
          </a:p>
          <a:p>
            <a:r>
              <a:rPr lang="en-US" sz="1800" b="1" i="1" dirty="0"/>
              <a:t>Mississippi: </a:t>
            </a:r>
            <a:r>
              <a:rPr lang="en-US" sz="1800" dirty="0"/>
              <a:t>Whites defunded the public schools; Local governments developed methods for paying teachers from the public treasury to work at private schools; Churches provided rent-free space.  Up to 96% of private school tuition was paid by taxpayers through vouchers.</a:t>
            </a:r>
          </a:p>
          <a:p>
            <a:r>
              <a:rPr lang="en-US" sz="1800" dirty="0"/>
              <a:t>1971 – </a:t>
            </a:r>
            <a:r>
              <a:rPr lang="en-US" sz="1800" b="1" i="1" dirty="0"/>
              <a:t>Lemon v Kurtzman</a:t>
            </a:r>
            <a:r>
              <a:rPr lang="en-US" sz="1800" dirty="0"/>
              <a:t>. PA passed a law that propped up religious schools with taxpayer money ($5 million). Paid teachers a lump salary, they would quit and work at the private white school for the year. The PA Supreme Court struck down this program as a violation of the separation of state and church.</a:t>
            </a:r>
          </a:p>
        </p:txBody>
      </p:sp>
      <p:sp>
        <p:nvSpPr>
          <p:cNvPr id="4" name="Slide Number Placeholder 3">
            <a:extLst>
              <a:ext uri="{FF2B5EF4-FFF2-40B4-BE49-F238E27FC236}">
                <a16:creationId xmlns:a16="http://schemas.microsoft.com/office/drawing/2014/main" id="{6A81EDAD-4FD1-26B8-B285-E8C1A7E296FB}"/>
              </a:ext>
            </a:extLst>
          </p:cNvPr>
          <p:cNvSpPr>
            <a:spLocks noGrp="1"/>
          </p:cNvSpPr>
          <p:nvPr>
            <p:ph type="sldNum" sz="quarter" idx="12"/>
          </p:nvPr>
        </p:nvSpPr>
        <p:spPr/>
        <p:txBody>
          <a:bodyPr/>
          <a:lstStyle/>
          <a:p>
            <a:fld id="{34B7E4EF-A1BD-40F4-AB7B-04F084DD991D}" type="slidenum">
              <a:rPr lang="en-US" smtClean="0"/>
              <a:t>25</a:t>
            </a:fld>
            <a:endParaRPr lang="en-US" dirty="0"/>
          </a:p>
        </p:txBody>
      </p:sp>
    </p:spTree>
    <p:extLst>
      <p:ext uri="{BB962C8B-B14F-4D97-AF65-F5344CB8AC3E}">
        <p14:creationId xmlns:p14="http://schemas.microsoft.com/office/powerpoint/2010/main" val="5741339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2B9ED-4374-BC06-DC01-1DEC6BDB8552}"/>
              </a:ext>
            </a:extLst>
          </p:cNvPr>
          <p:cNvSpPr>
            <a:spLocks noGrp="1"/>
          </p:cNvSpPr>
          <p:nvPr>
            <p:ph type="title"/>
          </p:nvPr>
        </p:nvSpPr>
        <p:spPr/>
        <p:txBody>
          <a:bodyPr/>
          <a:lstStyle/>
          <a:p>
            <a:r>
              <a:rPr lang="en-US" b="1" dirty="0"/>
              <a:t>Voucher Myths</a:t>
            </a:r>
          </a:p>
        </p:txBody>
      </p:sp>
      <p:sp>
        <p:nvSpPr>
          <p:cNvPr id="3" name="Content Placeholder 2">
            <a:extLst>
              <a:ext uri="{FF2B5EF4-FFF2-40B4-BE49-F238E27FC236}">
                <a16:creationId xmlns:a16="http://schemas.microsoft.com/office/drawing/2014/main" id="{585F24FE-AFAB-2205-0EC1-D337A2F97717}"/>
              </a:ext>
            </a:extLst>
          </p:cNvPr>
          <p:cNvSpPr>
            <a:spLocks noGrp="1"/>
          </p:cNvSpPr>
          <p:nvPr>
            <p:ph idx="1"/>
          </p:nvPr>
        </p:nvSpPr>
        <p:spPr/>
        <p:txBody>
          <a:bodyPr/>
          <a:lstStyle/>
          <a:p>
            <a:pPr marL="0" indent="0">
              <a:buNone/>
            </a:pPr>
            <a:r>
              <a:rPr lang="en-US" sz="2000" b="1" dirty="0"/>
              <a:t>How can vouchers be racist when they are rescuing kids from failing inner city schools? Crusaders sold this fiction when nothing else worked.</a:t>
            </a:r>
          </a:p>
          <a:p>
            <a:pPr marL="0" indent="0">
              <a:buNone/>
            </a:pPr>
            <a:r>
              <a:rPr lang="en-US" sz="2000" dirty="0"/>
              <a:t>2007 – </a:t>
            </a:r>
            <a:r>
              <a:rPr lang="en-US" sz="2000" b="1" i="1" dirty="0"/>
              <a:t>Georgia</a:t>
            </a:r>
            <a:r>
              <a:rPr lang="en-US" sz="2000" dirty="0"/>
              <a:t> creates its neo voucher program. Most of the students receiving the scholarships had not come from public schools.</a:t>
            </a:r>
          </a:p>
          <a:p>
            <a:pPr marL="0" indent="0">
              <a:buNone/>
            </a:pPr>
            <a:r>
              <a:rPr lang="en-US" sz="2000" b="1" i="1" dirty="0"/>
              <a:t>Wisconsin</a:t>
            </a:r>
            <a:r>
              <a:rPr lang="en-US" sz="2000" dirty="0"/>
              <a:t> – 75% of eligible voucher students already attended private schools. 2017 – 100% of the schools registered were religious and all but 3 were Christian. </a:t>
            </a:r>
          </a:p>
          <a:p>
            <a:pPr marL="0" indent="0">
              <a:buNone/>
            </a:pPr>
            <a:endParaRPr lang="en-US" sz="2000" dirty="0"/>
          </a:p>
          <a:p>
            <a:pPr marL="0" indent="0">
              <a:buNone/>
            </a:pPr>
            <a:r>
              <a:rPr lang="en-US" sz="2000" b="1" dirty="0"/>
              <a:t>The strongest predictor of white private enrollment is the proportion of black students in the area.</a:t>
            </a:r>
          </a:p>
          <a:p>
            <a:pPr marL="0" indent="0">
              <a:buNone/>
            </a:pPr>
            <a:endParaRPr lang="en-US" dirty="0"/>
          </a:p>
        </p:txBody>
      </p:sp>
      <p:sp>
        <p:nvSpPr>
          <p:cNvPr id="4" name="Slide Number Placeholder 3">
            <a:extLst>
              <a:ext uri="{FF2B5EF4-FFF2-40B4-BE49-F238E27FC236}">
                <a16:creationId xmlns:a16="http://schemas.microsoft.com/office/drawing/2014/main" id="{77C52DF7-9F71-F81B-75D9-E6CCE76D8D56}"/>
              </a:ext>
            </a:extLst>
          </p:cNvPr>
          <p:cNvSpPr>
            <a:spLocks noGrp="1"/>
          </p:cNvSpPr>
          <p:nvPr>
            <p:ph type="sldNum" sz="quarter" idx="12"/>
          </p:nvPr>
        </p:nvSpPr>
        <p:spPr/>
        <p:txBody>
          <a:bodyPr/>
          <a:lstStyle/>
          <a:p>
            <a:fld id="{34B7E4EF-A1BD-40F4-AB7B-04F084DD991D}" type="slidenum">
              <a:rPr lang="en-US" smtClean="0"/>
              <a:t>26</a:t>
            </a:fld>
            <a:endParaRPr lang="en-US" dirty="0"/>
          </a:p>
        </p:txBody>
      </p:sp>
    </p:spTree>
    <p:extLst>
      <p:ext uri="{BB962C8B-B14F-4D97-AF65-F5344CB8AC3E}">
        <p14:creationId xmlns:p14="http://schemas.microsoft.com/office/powerpoint/2010/main" val="10797602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7754F-38EE-F7C3-51B3-6395C6914E41}"/>
              </a:ext>
            </a:extLst>
          </p:cNvPr>
          <p:cNvSpPr>
            <a:spLocks noGrp="1"/>
          </p:cNvSpPr>
          <p:nvPr>
            <p:ph type="title"/>
          </p:nvPr>
        </p:nvSpPr>
        <p:spPr>
          <a:xfrm>
            <a:off x="1066800" y="0"/>
            <a:ext cx="10058400" cy="1371600"/>
          </a:xfrm>
        </p:spPr>
        <p:txBody>
          <a:bodyPr/>
          <a:lstStyle/>
          <a:p>
            <a:r>
              <a:rPr lang="en-US" b="1" dirty="0"/>
              <a:t>Fulton v. Philadelphia </a:t>
            </a:r>
            <a:r>
              <a:rPr lang="en-US" dirty="0"/>
              <a:t>(Same Sex Foster Parents Case)</a:t>
            </a:r>
          </a:p>
        </p:txBody>
      </p:sp>
      <p:sp>
        <p:nvSpPr>
          <p:cNvPr id="3" name="Content Placeholder 2">
            <a:extLst>
              <a:ext uri="{FF2B5EF4-FFF2-40B4-BE49-F238E27FC236}">
                <a16:creationId xmlns:a16="http://schemas.microsoft.com/office/drawing/2014/main" id="{A65C26F5-2F8E-518B-D764-74BAE1EBC130}"/>
              </a:ext>
            </a:extLst>
          </p:cNvPr>
          <p:cNvSpPr>
            <a:spLocks noGrp="1"/>
          </p:cNvSpPr>
          <p:nvPr>
            <p:ph idx="1"/>
          </p:nvPr>
        </p:nvSpPr>
        <p:spPr>
          <a:xfrm>
            <a:off x="1066800" y="1371600"/>
            <a:ext cx="10058400" cy="5366084"/>
          </a:xfrm>
        </p:spPr>
        <p:txBody>
          <a:bodyPr>
            <a:normAutofit fontScale="92500" lnSpcReduction="10000"/>
          </a:bodyPr>
          <a:lstStyle/>
          <a:p>
            <a:pPr marL="0" indent="0">
              <a:buNone/>
            </a:pPr>
            <a:r>
              <a:rPr lang="en-US" sz="1800" b="1" dirty="0"/>
              <a:t>Religious Freedom and Promoting the General Welfare</a:t>
            </a:r>
          </a:p>
          <a:p>
            <a:r>
              <a:rPr lang="en-US" sz="1800" dirty="0"/>
              <a:t>Philadelphia has a duty to care for and hopefully to place 6,000 foster children into safe homes.</a:t>
            </a:r>
          </a:p>
          <a:p>
            <a:r>
              <a:rPr lang="en-US" sz="1800" dirty="0"/>
              <a:t>A disproportionately high number of LGBTQ youth are homeless and need help.</a:t>
            </a:r>
          </a:p>
          <a:p>
            <a:r>
              <a:rPr lang="en-US" sz="1800" dirty="0"/>
              <a:t>The city was trying to recruit more foster families who were sensitive to at-risk LGBTQ youth</a:t>
            </a:r>
          </a:p>
          <a:p>
            <a:r>
              <a:rPr lang="en-US" sz="1800" dirty="0"/>
              <a:t>Philadelphia contracted out many administrative duties of the foster care system, e.g., interviewing, training and certifying families that might foster children.</a:t>
            </a:r>
          </a:p>
          <a:p>
            <a:r>
              <a:rPr lang="en-US" sz="1800" dirty="0"/>
              <a:t>Catholic Social Services told Philadelphia it wouldn’t vet caregivers who did not meet their god’s ideal of what a family should look like. CSS refused to do the job it was contacted and paid to do.</a:t>
            </a:r>
          </a:p>
          <a:p>
            <a:r>
              <a:rPr lang="en-US" sz="1800" dirty="0"/>
              <a:t>City terminated CSS’s contract for foster care but still contracted with CSS to provide other services ($18.5 million)</a:t>
            </a:r>
          </a:p>
          <a:p>
            <a:r>
              <a:rPr lang="en-US" sz="1800" dirty="0"/>
              <a:t>CSS believed it had a right to contract with the city and to discriminate, so it sued.</a:t>
            </a:r>
          </a:p>
          <a:p>
            <a:r>
              <a:rPr lang="en-US" sz="1800" dirty="0"/>
              <a:t>The Supreme Court held that terminating this contract violated CSS’s religious freedom. Roberts wrote the unanimous opinion and cited the gay wedding cake.</a:t>
            </a:r>
          </a:p>
          <a:p>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03E5BCCE-A048-C2B2-2A84-431A2E325E1E}"/>
              </a:ext>
            </a:extLst>
          </p:cNvPr>
          <p:cNvSpPr>
            <a:spLocks noGrp="1"/>
          </p:cNvSpPr>
          <p:nvPr>
            <p:ph type="sldNum" sz="quarter" idx="12"/>
          </p:nvPr>
        </p:nvSpPr>
        <p:spPr/>
        <p:txBody>
          <a:bodyPr/>
          <a:lstStyle/>
          <a:p>
            <a:fld id="{34B7E4EF-A1BD-40F4-AB7B-04F084DD991D}" type="slidenum">
              <a:rPr lang="en-US" smtClean="0"/>
              <a:t>27</a:t>
            </a:fld>
            <a:endParaRPr lang="en-US" dirty="0"/>
          </a:p>
        </p:txBody>
      </p:sp>
    </p:spTree>
    <p:extLst>
      <p:ext uri="{BB962C8B-B14F-4D97-AF65-F5344CB8AC3E}">
        <p14:creationId xmlns:p14="http://schemas.microsoft.com/office/powerpoint/2010/main" val="34319848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CAD26-1671-2361-F39D-0358A4B49916}"/>
              </a:ext>
            </a:extLst>
          </p:cNvPr>
          <p:cNvSpPr>
            <a:spLocks noGrp="1"/>
          </p:cNvSpPr>
          <p:nvPr>
            <p:ph type="title"/>
          </p:nvPr>
        </p:nvSpPr>
        <p:spPr>
          <a:xfrm>
            <a:off x="1066800" y="538480"/>
            <a:ext cx="10058400" cy="1666240"/>
          </a:xfrm>
        </p:spPr>
        <p:txBody>
          <a:bodyPr>
            <a:normAutofit fontScale="90000"/>
          </a:bodyPr>
          <a:lstStyle/>
          <a:p>
            <a:r>
              <a:rPr lang="en-US" b="1" dirty="0"/>
              <a:t>What’s next? </a:t>
            </a:r>
            <a:br>
              <a:rPr lang="en-US" b="1" dirty="0"/>
            </a:br>
            <a:r>
              <a:rPr lang="en-US" sz="2200" b="1" dirty="0"/>
              <a:t>“Why would we trade a system that ha served us so well for one that has served other so poorly?” Justice Sandra Day O’Connor 2005</a:t>
            </a:r>
            <a:br>
              <a:rPr lang="en-US" sz="3600" b="1" dirty="0"/>
            </a:br>
            <a:endParaRPr lang="en-US" dirty="0"/>
          </a:p>
        </p:txBody>
      </p:sp>
      <p:sp>
        <p:nvSpPr>
          <p:cNvPr id="3" name="Content Placeholder 2">
            <a:extLst>
              <a:ext uri="{FF2B5EF4-FFF2-40B4-BE49-F238E27FC236}">
                <a16:creationId xmlns:a16="http://schemas.microsoft.com/office/drawing/2014/main" id="{7FBEA176-9033-A85E-51F4-EDB96D469A15}"/>
              </a:ext>
            </a:extLst>
          </p:cNvPr>
          <p:cNvSpPr>
            <a:spLocks noGrp="1"/>
          </p:cNvSpPr>
          <p:nvPr>
            <p:ph sz="half" idx="1"/>
          </p:nvPr>
        </p:nvSpPr>
        <p:spPr>
          <a:xfrm>
            <a:off x="1066800" y="2103120"/>
            <a:ext cx="4663440" cy="4318000"/>
          </a:xfrm>
        </p:spPr>
        <p:txBody>
          <a:bodyPr>
            <a:normAutofit/>
          </a:bodyPr>
          <a:lstStyle/>
          <a:p>
            <a:pPr marL="0" indent="0">
              <a:buNone/>
            </a:pPr>
            <a:r>
              <a:rPr lang="en-US" sz="1800" b="1" dirty="0"/>
              <a:t>Children</a:t>
            </a:r>
          </a:p>
          <a:p>
            <a:r>
              <a:rPr lang="en-US" sz="1800" dirty="0"/>
              <a:t>Children bor</a:t>
            </a:r>
            <a:r>
              <a:rPr lang="en-US" dirty="0"/>
              <a:t>n to parents in the Followers of Christ have an infant mortality rate ten time higher than the rest of the state. The sect refuses basic medical aid.</a:t>
            </a:r>
          </a:p>
          <a:p>
            <a:r>
              <a:rPr lang="en-US" sz="1800" dirty="0"/>
              <a:t>Minors, age 11</a:t>
            </a:r>
            <a:r>
              <a:rPr lang="en-US" dirty="0"/>
              <a:t>+, are legally allowed to receive CDC recommended vaccines without parental consent if a doctor approves it. A suit argues that the law violates parents’ religious freedom.</a:t>
            </a:r>
          </a:p>
          <a:p>
            <a:pPr marL="0" indent="0">
              <a:buNone/>
            </a:pPr>
            <a:endParaRPr lang="en-US" sz="1800" b="1" dirty="0"/>
          </a:p>
          <a:p>
            <a:pPr marL="0" indent="0">
              <a:buNone/>
            </a:pPr>
            <a:endParaRPr lang="en-US" sz="1800" dirty="0"/>
          </a:p>
        </p:txBody>
      </p:sp>
      <p:sp>
        <p:nvSpPr>
          <p:cNvPr id="4" name="Content Placeholder 3">
            <a:extLst>
              <a:ext uri="{FF2B5EF4-FFF2-40B4-BE49-F238E27FC236}">
                <a16:creationId xmlns:a16="http://schemas.microsoft.com/office/drawing/2014/main" id="{50260FB0-82DB-8B38-1AB2-94D2A7BE0F2E}"/>
              </a:ext>
            </a:extLst>
          </p:cNvPr>
          <p:cNvSpPr>
            <a:spLocks noGrp="1"/>
          </p:cNvSpPr>
          <p:nvPr>
            <p:ph sz="half" idx="2"/>
          </p:nvPr>
        </p:nvSpPr>
        <p:spPr>
          <a:xfrm>
            <a:off x="6461760" y="2103120"/>
            <a:ext cx="4663440" cy="4216400"/>
          </a:xfrm>
        </p:spPr>
        <p:txBody>
          <a:bodyPr>
            <a:normAutofit/>
          </a:bodyPr>
          <a:lstStyle/>
          <a:p>
            <a:endParaRPr lang="en-US" sz="1800" dirty="0"/>
          </a:p>
          <a:p>
            <a:r>
              <a:rPr lang="en-US" sz="1800" dirty="0"/>
              <a:t>Catholic school suit argues that masks violate religious freedom because it shield our humanity.</a:t>
            </a:r>
            <a:endParaRPr lang="en-US" dirty="0"/>
          </a:p>
          <a:p>
            <a:r>
              <a:rPr lang="en-US" dirty="0"/>
              <a:t>Amish prefer to pull children out of school after they turn fourteen because the more educated, the more likely they will choose to leave the religious order.</a:t>
            </a:r>
          </a:p>
          <a:p>
            <a:endParaRPr lang="en-US" dirty="0"/>
          </a:p>
        </p:txBody>
      </p:sp>
      <p:sp>
        <p:nvSpPr>
          <p:cNvPr id="5" name="Slide Number Placeholder 4">
            <a:extLst>
              <a:ext uri="{FF2B5EF4-FFF2-40B4-BE49-F238E27FC236}">
                <a16:creationId xmlns:a16="http://schemas.microsoft.com/office/drawing/2014/main" id="{CFE55DE7-8D01-9E11-0EAD-6126D6F8ED4F}"/>
              </a:ext>
            </a:extLst>
          </p:cNvPr>
          <p:cNvSpPr>
            <a:spLocks noGrp="1"/>
          </p:cNvSpPr>
          <p:nvPr>
            <p:ph type="sldNum" sz="quarter" idx="12"/>
          </p:nvPr>
        </p:nvSpPr>
        <p:spPr/>
        <p:txBody>
          <a:bodyPr/>
          <a:lstStyle/>
          <a:p>
            <a:fld id="{34B7E4EF-A1BD-40F4-AB7B-04F084DD991D}" type="slidenum">
              <a:rPr lang="en-US" smtClean="0"/>
              <a:t>28</a:t>
            </a:fld>
            <a:endParaRPr lang="en-US" dirty="0"/>
          </a:p>
        </p:txBody>
      </p:sp>
    </p:spTree>
    <p:extLst>
      <p:ext uri="{BB962C8B-B14F-4D97-AF65-F5344CB8AC3E}">
        <p14:creationId xmlns:p14="http://schemas.microsoft.com/office/powerpoint/2010/main" val="25927536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B259C-FBAC-2FB5-BC06-CA7ABDD6ADA5}"/>
              </a:ext>
            </a:extLst>
          </p:cNvPr>
          <p:cNvSpPr>
            <a:spLocks noGrp="1"/>
          </p:cNvSpPr>
          <p:nvPr>
            <p:ph type="title"/>
          </p:nvPr>
        </p:nvSpPr>
        <p:spPr/>
        <p:txBody>
          <a:bodyPr/>
          <a:lstStyle/>
          <a:p>
            <a:r>
              <a:rPr lang="en-US" b="1" dirty="0"/>
              <a:t>What’s next? </a:t>
            </a:r>
            <a:r>
              <a:rPr lang="en-US" dirty="0"/>
              <a:t>(Religious Privilege)</a:t>
            </a:r>
          </a:p>
        </p:txBody>
      </p:sp>
      <p:sp>
        <p:nvSpPr>
          <p:cNvPr id="3" name="Content Placeholder 2">
            <a:extLst>
              <a:ext uri="{FF2B5EF4-FFF2-40B4-BE49-F238E27FC236}">
                <a16:creationId xmlns:a16="http://schemas.microsoft.com/office/drawing/2014/main" id="{D713484D-8F7E-7208-B280-AE757CFA653C}"/>
              </a:ext>
            </a:extLst>
          </p:cNvPr>
          <p:cNvSpPr>
            <a:spLocks noGrp="1"/>
          </p:cNvSpPr>
          <p:nvPr>
            <p:ph sz="half" idx="1"/>
          </p:nvPr>
        </p:nvSpPr>
        <p:spPr/>
        <p:txBody>
          <a:bodyPr>
            <a:normAutofit lnSpcReduction="10000"/>
          </a:bodyPr>
          <a:lstStyle/>
          <a:p>
            <a:pPr marL="0" indent="0">
              <a:buNone/>
            </a:pPr>
            <a:r>
              <a:rPr lang="en-US" dirty="0"/>
              <a:t>Employment Discrimination</a:t>
            </a:r>
          </a:p>
          <a:p>
            <a:r>
              <a:rPr lang="en-US" dirty="0"/>
              <a:t>Catholic Churches are legally allowed to hire only Catholic priests. But the Crusaders want more and </a:t>
            </a:r>
            <a:r>
              <a:rPr lang="en-US" dirty="0" err="1"/>
              <a:t>discrimintion</a:t>
            </a:r>
            <a:r>
              <a:rPr lang="en-US" dirty="0"/>
              <a:t> is being applied to any nominally religious positions, and some clearly non religious.</a:t>
            </a:r>
          </a:p>
          <a:p>
            <a:r>
              <a:rPr lang="en-US" dirty="0"/>
              <a:t>Catholic schools successfully argued that women, who cannot be ordained, are ministers and can be fired on a whim.</a:t>
            </a:r>
          </a:p>
        </p:txBody>
      </p:sp>
      <p:sp>
        <p:nvSpPr>
          <p:cNvPr id="4" name="Content Placeholder 3">
            <a:extLst>
              <a:ext uri="{FF2B5EF4-FFF2-40B4-BE49-F238E27FC236}">
                <a16:creationId xmlns:a16="http://schemas.microsoft.com/office/drawing/2014/main" id="{EC2CC4FF-1A2A-4DC0-C097-2A7FA9CA3C9D}"/>
              </a:ext>
            </a:extLst>
          </p:cNvPr>
          <p:cNvSpPr>
            <a:spLocks noGrp="1"/>
          </p:cNvSpPr>
          <p:nvPr>
            <p:ph sz="half" idx="2"/>
          </p:nvPr>
        </p:nvSpPr>
        <p:spPr/>
        <p:txBody>
          <a:bodyPr>
            <a:normAutofit lnSpcReduction="10000"/>
          </a:bodyPr>
          <a:lstStyle/>
          <a:p>
            <a:endParaRPr lang="en-US" dirty="0"/>
          </a:p>
          <a:p>
            <a:r>
              <a:rPr lang="en-US" dirty="0"/>
              <a:t>Catholic schools now demand a right to access public funds ($4-8 billion in Paycheck Protection Program during pandemic) but flout public health orders in the name of religion.</a:t>
            </a:r>
          </a:p>
          <a:p>
            <a:r>
              <a:rPr lang="en-US" dirty="0"/>
              <a:t>Gorsuch: The Religious Freedom Restoration Act is a “super statute” that “displaces other federal statues, such as civil rights laws like Title VII.</a:t>
            </a:r>
          </a:p>
        </p:txBody>
      </p:sp>
      <p:sp>
        <p:nvSpPr>
          <p:cNvPr id="5" name="Slide Number Placeholder 4">
            <a:extLst>
              <a:ext uri="{FF2B5EF4-FFF2-40B4-BE49-F238E27FC236}">
                <a16:creationId xmlns:a16="http://schemas.microsoft.com/office/drawing/2014/main" id="{8694F287-12AA-7951-72C2-C342A824D5BE}"/>
              </a:ext>
            </a:extLst>
          </p:cNvPr>
          <p:cNvSpPr>
            <a:spLocks noGrp="1"/>
          </p:cNvSpPr>
          <p:nvPr>
            <p:ph type="sldNum" sz="quarter" idx="12"/>
          </p:nvPr>
        </p:nvSpPr>
        <p:spPr/>
        <p:txBody>
          <a:bodyPr/>
          <a:lstStyle/>
          <a:p>
            <a:fld id="{34B7E4EF-A1BD-40F4-AB7B-04F084DD991D}" type="slidenum">
              <a:rPr lang="en-US" smtClean="0"/>
              <a:t>29</a:t>
            </a:fld>
            <a:endParaRPr lang="en-US" dirty="0"/>
          </a:p>
        </p:txBody>
      </p:sp>
    </p:spTree>
    <p:extLst>
      <p:ext uri="{BB962C8B-B14F-4D97-AF65-F5344CB8AC3E}">
        <p14:creationId xmlns:p14="http://schemas.microsoft.com/office/powerpoint/2010/main" val="1109961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870F5-9242-BCCD-B202-DEB32CB42433}"/>
              </a:ext>
            </a:extLst>
          </p:cNvPr>
          <p:cNvSpPr>
            <a:spLocks noGrp="1"/>
          </p:cNvSpPr>
          <p:nvPr>
            <p:ph type="title"/>
          </p:nvPr>
        </p:nvSpPr>
        <p:spPr/>
        <p:txBody>
          <a:bodyPr/>
          <a:lstStyle/>
          <a:p>
            <a:r>
              <a:rPr lang="en-US" b="1" dirty="0"/>
              <a:t>Three Strategy Phases (Parts)</a:t>
            </a:r>
          </a:p>
        </p:txBody>
      </p:sp>
      <p:sp>
        <p:nvSpPr>
          <p:cNvPr id="3" name="Content Placeholder 2">
            <a:extLst>
              <a:ext uri="{FF2B5EF4-FFF2-40B4-BE49-F238E27FC236}">
                <a16:creationId xmlns:a16="http://schemas.microsoft.com/office/drawing/2014/main" id="{DB25175C-40B3-8C93-7708-3A6DA7D4AD70}"/>
              </a:ext>
            </a:extLst>
          </p:cNvPr>
          <p:cNvSpPr>
            <a:spLocks noGrp="1"/>
          </p:cNvSpPr>
          <p:nvPr>
            <p:ph sz="half" idx="1"/>
          </p:nvPr>
        </p:nvSpPr>
        <p:spPr/>
        <p:txBody>
          <a:bodyPr/>
          <a:lstStyle/>
          <a:p>
            <a:pPr marL="0" indent="0">
              <a:buNone/>
            </a:pPr>
            <a:r>
              <a:rPr lang="en-US" b="1" dirty="0"/>
              <a:t>Phase 1: Battle Plans, Targets and the Call to Arm</a:t>
            </a:r>
          </a:p>
          <a:p>
            <a:r>
              <a:rPr lang="en-US" dirty="0"/>
              <a:t>Christian Legal Supremacy</a:t>
            </a:r>
          </a:p>
          <a:p>
            <a:r>
              <a:rPr lang="en-US" dirty="0"/>
              <a:t>The Court and the Crusade</a:t>
            </a:r>
          </a:p>
          <a:p>
            <a:r>
              <a:rPr lang="en-US" dirty="0"/>
              <a:t>Drawing Lines: Bigotry in Kentucky</a:t>
            </a:r>
          </a:p>
          <a:p>
            <a:r>
              <a:rPr lang="en-US" dirty="0"/>
              <a:t>It Was Never About Cake: Masterpiece Cakeshop v Colorado Civil Rights Commission</a:t>
            </a:r>
          </a:p>
          <a:p>
            <a:endParaRPr lang="en-US" dirty="0"/>
          </a:p>
        </p:txBody>
      </p:sp>
      <p:sp>
        <p:nvSpPr>
          <p:cNvPr id="4" name="Content Placeholder 3">
            <a:extLst>
              <a:ext uri="{FF2B5EF4-FFF2-40B4-BE49-F238E27FC236}">
                <a16:creationId xmlns:a16="http://schemas.microsoft.com/office/drawing/2014/main" id="{A26B8522-9643-ED65-00DF-B366E50BC1FE}"/>
              </a:ext>
            </a:extLst>
          </p:cNvPr>
          <p:cNvSpPr>
            <a:spLocks noGrp="1"/>
          </p:cNvSpPr>
          <p:nvPr>
            <p:ph sz="half" idx="2"/>
          </p:nvPr>
        </p:nvSpPr>
        <p:spPr/>
        <p:txBody>
          <a:bodyPr/>
          <a:lstStyle/>
          <a:p>
            <a:pPr marL="0" indent="0">
              <a:buNone/>
            </a:pPr>
            <a:r>
              <a:rPr lang="en-US" b="1" dirty="0"/>
              <a:t>Phase 2: Open Hostilities</a:t>
            </a:r>
          </a:p>
          <a:p>
            <a:r>
              <a:rPr lang="en-US" dirty="0"/>
              <a:t>Hostility in Hialeah</a:t>
            </a:r>
          </a:p>
          <a:p>
            <a:r>
              <a:rPr lang="en-US" dirty="0"/>
              <a:t>The Muslim Ban (Trump v Hawaii)</a:t>
            </a:r>
          </a:p>
          <a:p>
            <a:r>
              <a:rPr lang="en-US" dirty="0"/>
              <a:t>It Was Never About Drugs</a:t>
            </a:r>
          </a:p>
          <a:p>
            <a:r>
              <a:rPr lang="en-US" dirty="0"/>
              <a:t>Restoring Christian Supremacy (The Religious Freedom Restoration Act of 1993)</a:t>
            </a:r>
          </a:p>
          <a:p>
            <a:endParaRPr lang="en-US" dirty="0"/>
          </a:p>
        </p:txBody>
      </p:sp>
      <p:sp>
        <p:nvSpPr>
          <p:cNvPr id="5" name="Slide Number Placeholder 4">
            <a:extLst>
              <a:ext uri="{FF2B5EF4-FFF2-40B4-BE49-F238E27FC236}">
                <a16:creationId xmlns:a16="http://schemas.microsoft.com/office/drawing/2014/main" id="{AC92FB27-5C20-3F7A-710E-A2E47564A908}"/>
              </a:ext>
            </a:extLst>
          </p:cNvPr>
          <p:cNvSpPr>
            <a:spLocks noGrp="1"/>
          </p:cNvSpPr>
          <p:nvPr>
            <p:ph type="sldNum" sz="quarter" idx="12"/>
          </p:nvPr>
        </p:nvSpPr>
        <p:spPr/>
        <p:txBody>
          <a:bodyPr/>
          <a:lstStyle/>
          <a:p>
            <a:fld id="{34B7E4EF-A1BD-40F4-AB7B-04F084DD991D}" type="slidenum">
              <a:rPr lang="en-US" smtClean="0"/>
              <a:t>3</a:t>
            </a:fld>
            <a:endParaRPr lang="en-US" dirty="0"/>
          </a:p>
        </p:txBody>
      </p:sp>
    </p:spTree>
    <p:extLst>
      <p:ext uri="{BB962C8B-B14F-4D97-AF65-F5344CB8AC3E}">
        <p14:creationId xmlns:p14="http://schemas.microsoft.com/office/powerpoint/2010/main" val="39951653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1DDCA-7515-CA01-3E7E-2B956EFAD61F}"/>
              </a:ext>
            </a:extLst>
          </p:cNvPr>
          <p:cNvSpPr>
            <a:spLocks noGrp="1"/>
          </p:cNvSpPr>
          <p:nvPr>
            <p:ph type="title"/>
          </p:nvPr>
        </p:nvSpPr>
        <p:spPr/>
        <p:txBody>
          <a:bodyPr/>
          <a:lstStyle/>
          <a:p>
            <a:r>
              <a:rPr lang="en-US" b="1" dirty="0"/>
              <a:t>What’s Next?  </a:t>
            </a:r>
            <a:br>
              <a:rPr lang="en-US" dirty="0"/>
            </a:br>
            <a:r>
              <a:rPr lang="en-US" sz="2000" dirty="0"/>
              <a:t>(With the Robert’s Court, Christianity won 85% of the times, up from 44% before every other Supreme Court)</a:t>
            </a:r>
          </a:p>
        </p:txBody>
      </p:sp>
      <p:sp>
        <p:nvSpPr>
          <p:cNvPr id="3" name="Content Placeholder 2">
            <a:extLst>
              <a:ext uri="{FF2B5EF4-FFF2-40B4-BE49-F238E27FC236}">
                <a16:creationId xmlns:a16="http://schemas.microsoft.com/office/drawing/2014/main" id="{A313FD28-EBA0-4306-C295-C7CF8443931A}"/>
              </a:ext>
            </a:extLst>
          </p:cNvPr>
          <p:cNvSpPr>
            <a:spLocks noGrp="1"/>
          </p:cNvSpPr>
          <p:nvPr>
            <p:ph sz="half" idx="1"/>
          </p:nvPr>
        </p:nvSpPr>
        <p:spPr>
          <a:xfrm>
            <a:off x="1066800" y="2306320"/>
            <a:ext cx="4663440" cy="4246880"/>
          </a:xfrm>
        </p:spPr>
        <p:txBody>
          <a:bodyPr/>
          <a:lstStyle/>
          <a:p>
            <a:pPr marL="0" indent="0">
              <a:buNone/>
            </a:pPr>
            <a:r>
              <a:rPr lang="en-US" b="1" dirty="0"/>
              <a:t>2020 and 2021:</a:t>
            </a:r>
          </a:p>
          <a:p>
            <a:r>
              <a:rPr lang="en-US" dirty="0"/>
              <a:t>Court forced taxpayers to directly fund religious schools.</a:t>
            </a:r>
          </a:p>
          <a:p>
            <a:r>
              <a:rPr lang="en-US" dirty="0"/>
              <a:t>Struck down public health using religious freedom.</a:t>
            </a:r>
          </a:p>
          <a:p>
            <a:r>
              <a:rPr lang="en-US" dirty="0"/>
              <a:t>Gave Catholic Church a license to discriminate while performing government contracts (Philadelphia /LGBTQ)</a:t>
            </a:r>
          </a:p>
        </p:txBody>
      </p:sp>
      <p:sp>
        <p:nvSpPr>
          <p:cNvPr id="4" name="Content Placeholder 3">
            <a:extLst>
              <a:ext uri="{FF2B5EF4-FFF2-40B4-BE49-F238E27FC236}">
                <a16:creationId xmlns:a16="http://schemas.microsoft.com/office/drawing/2014/main" id="{962F18BD-803A-C528-9793-25D4BDF5D3DD}"/>
              </a:ext>
            </a:extLst>
          </p:cNvPr>
          <p:cNvSpPr>
            <a:spLocks noGrp="1"/>
          </p:cNvSpPr>
          <p:nvPr>
            <p:ph sz="half" idx="2"/>
          </p:nvPr>
        </p:nvSpPr>
        <p:spPr>
          <a:xfrm>
            <a:off x="6461760" y="2306320"/>
            <a:ext cx="4663440" cy="4155440"/>
          </a:xfrm>
        </p:spPr>
        <p:txBody>
          <a:bodyPr/>
          <a:lstStyle/>
          <a:p>
            <a:r>
              <a:rPr lang="en-US" dirty="0"/>
              <a:t>Forced Boston to fly the Christian flag over its City Hall at the request of a group that advocates America was founded as a Christian nation.</a:t>
            </a:r>
          </a:p>
          <a:p>
            <a:r>
              <a:rPr lang="en-US" dirty="0"/>
              <a:t>Accepted another voucher program to benefit religious schools.</a:t>
            </a:r>
          </a:p>
          <a:p>
            <a:r>
              <a:rPr lang="en-US" dirty="0"/>
              <a:t>Accepted the football coach who imposes prayer on students</a:t>
            </a:r>
          </a:p>
          <a:p>
            <a:r>
              <a:rPr lang="en-US" b="1" dirty="0"/>
              <a:t>2022: </a:t>
            </a:r>
            <a:r>
              <a:rPr lang="en-US" dirty="0"/>
              <a:t>Accepted a rerun of the wedding cake suit.</a:t>
            </a:r>
          </a:p>
          <a:p>
            <a:endParaRPr lang="en-US" dirty="0"/>
          </a:p>
          <a:p>
            <a:endParaRPr lang="en-US" dirty="0"/>
          </a:p>
        </p:txBody>
      </p:sp>
      <p:sp>
        <p:nvSpPr>
          <p:cNvPr id="5" name="Slide Number Placeholder 4">
            <a:extLst>
              <a:ext uri="{FF2B5EF4-FFF2-40B4-BE49-F238E27FC236}">
                <a16:creationId xmlns:a16="http://schemas.microsoft.com/office/drawing/2014/main" id="{FDDA2740-A32A-C8B3-6B96-4A74FCC4C495}"/>
              </a:ext>
            </a:extLst>
          </p:cNvPr>
          <p:cNvSpPr>
            <a:spLocks noGrp="1"/>
          </p:cNvSpPr>
          <p:nvPr>
            <p:ph type="sldNum" sz="quarter" idx="12"/>
          </p:nvPr>
        </p:nvSpPr>
        <p:spPr/>
        <p:txBody>
          <a:bodyPr/>
          <a:lstStyle/>
          <a:p>
            <a:fld id="{34B7E4EF-A1BD-40F4-AB7B-04F084DD991D}" type="slidenum">
              <a:rPr lang="en-US" smtClean="0"/>
              <a:t>30</a:t>
            </a:fld>
            <a:endParaRPr lang="en-US" dirty="0"/>
          </a:p>
        </p:txBody>
      </p:sp>
    </p:spTree>
    <p:extLst>
      <p:ext uri="{BB962C8B-B14F-4D97-AF65-F5344CB8AC3E}">
        <p14:creationId xmlns:p14="http://schemas.microsoft.com/office/powerpoint/2010/main" val="29272388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167B8-1367-38BC-4EBA-9BE9937DA1F7}"/>
              </a:ext>
            </a:extLst>
          </p:cNvPr>
          <p:cNvSpPr>
            <a:spLocks noGrp="1"/>
          </p:cNvSpPr>
          <p:nvPr>
            <p:ph type="title"/>
          </p:nvPr>
        </p:nvSpPr>
        <p:spPr/>
        <p:txBody>
          <a:bodyPr/>
          <a:lstStyle/>
          <a:p>
            <a:r>
              <a:rPr lang="en-US" b="1" dirty="0"/>
              <a:t>Inverted Valuation</a:t>
            </a:r>
          </a:p>
        </p:txBody>
      </p:sp>
      <p:sp>
        <p:nvSpPr>
          <p:cNvPr id="3" name="Content Placeholder 2">
            <a:extLst>
              <a:ext uri="{FF2B5EF4-FFF2-40B4-BE49-F238E27FC236}">
                <a16:creationId xmlns:a16="http://schemas.microsoft.com/office/drawing/2014/main" id="{D4CE094C-A1D4-A53D-C591-C2B9ED962354}"/>
              </a:ext>
            </a:extLst>
          </p:cNvPr>
          <p:cNvSpPr>
            <a:spLocks noGrp="1"/>
          </p:cNvSpPr>
          <p:nvPr>
            <p:ph idx="1"/>
          </p:nvPr>
        </p:nvSpPr>
        <p:spPr>
          <a:xfrm>
            <a:off x="995680" y="1780674"/>
            <a:ext cx="10495280" cy="4673600"/>
          </a:xfrm>
        </p:spPr>
        <p:txBody>
          <a:bodyPr>
            <a:noAutofit/>
          </a:bodyPr>
          <a:lstStyle/>
          <a:p>
            <a:pPr marL="0" indent="0">
              <a:buNone/>
            </a:pPr>
            <a:r>
              <a:rPr lang="en-US" sz="1800" b="1" dirty="0"/>
              <a:t>“Unreasoned beliefs deeply held are given greater legal protection that reasoned beliefs deeply held.”</a:t>
            </a:r>
          </a:p>
          <a:p>
            <a:r>
              <a:rPr lang="en-US" sz="1800" dirty="0"/>
              <a:t>Obedience is valued over rationality</a:t>
            </a:r>
          </a:p>
          <a:p>
            <a:r>
              <a:rPr lang="en-US" sz="1800" dirty="0"/>
              <a:t>Tradition over reasons</a:t>
            </a:r>
          </a:p>
          <a:p>
            <a:r>
              <a:rPr lang="en-US" sz="1800" dirty="0"/>
              <a:t>Moral because god said so rather than when one arrives at the moral rule through careful thoughts and study.</a:t>
            </a:r>
          </a:p>
          <a:p>
            <a:pPr marL="0" indent="0">
              <a:buNone/>
            </a:pPr>
            <a:r>
              <a:rPr lang="en-US" sz="1800" b="1" dirty="0"/>
              <a:t>Courts have struggled with this and said that religious freedom really protects matters of deepest conscience, including deeply held </a:t>
            </a:r>
            <a:r>
              <a:rPr lang="en-US" sz="1800" b="1" u="sng" dirty="0"/>
              <a:t>non</a:t>
            </a:r>
            <a:r>
              <a:rPr lang="en-US" sz="1800" b="1" dirty="0"/>
              <a:t>religious convictions</a:t>
            </a:r>
          </a:p>
          <a:p>
            <a:r>
              <a:rPr lang="en-US" sz="1800" dirty="0"/>
              <a:t>“Rights of conscience”   James Madison- No State shall violate the equal right of conscience. </a:t>
            </a:r>
          </a:p>
          <a:p>
            <a:r>
              <a:rPr lang="en-US" sz="1800" dirty="0"/>
              <a:t>Conceives religion as one facet of the freedom of thought we protect, but </a:t>
            </a:r>
            <a:r>
              <a:rPr lang="en-US" sz="1800"/>
              <a:t>not the only one, </a:t>
            </a:r>
            <a:r>
              <a:rPr lang="en-US" sz="1800" dirty="0"/>
              <a:t>and not as special.</a:t>
            </a:r>
          </a:p>
        </p:txBody>
      </p:sp>
      <p:sp>
        <p:nvSpPr>
          <p:cNvPr id="4" name="Slide Number Placeholder 3">
            <a:extLst>
              <a:ext uri="{FF2B5EF4-FFF2-40B4-BE49-F238E27FC236}">
                <a16:creationId xmlns:a16="http://schemas.microsoft.com/office/drawing/2014/main" id="{3747B685-4A9D-2502-4324-F09D29F506CF}"/>
              </a:ext>
            </a:extLst>
          </p:cNvPr>
          <p:cNvSpPr>
            <a:spLocks noGrp="1"/>
          </p:cNvSpPr>
          <p:nvPr>
            <p:ph type="sldNum" sz="quarter" idx="12"/>
          </p:nvPr>
        </p:nvSpPr>
        <p:spPr/>
        <p:txBody>
          <a:bodyPr/>
          <a:lstStyle/>
          <a:p>
            <a:fld id="{34B7E4EF-A1BD-40F4-AB7B-04F084DD991D}" type="slidenum">
              <a:rPr lang="en-US" smtClean="0"/>
              <a:t>31</a:t>
            </a:fld>
            <a:endParaRPr lang="en-US" dirty="0"/>
          </a:p>
        </p:txBody>
      </p:sp>
    </p:spTree>
    <p:extLst>
      <p:ext uri="{BB962C8B-B14F-4D97-AF65-F5344CB8AC3E}">
        <p14:creationId xmlns:p14="http://schemas.microsoft.com/office/powerpoint/2010/main" val="38861488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0522F-8C3F-C989-B5F2-CF185200ADEA}"/>
              </a:ext>
            </a:extLst>
          </p:cNvPr>
          <p:cNvSpPr>
            <a:spLocks noGrp="1"/>
          </p:cNvSpPr>
          <p:nvPr>
            <p:ph type="title"/>
          </p:nvPr>
        </p:nvSpPr>
        <p:spPr>
          <a:xfrm>
            <a:off x="701040" y="436880"/>
            <a:ext cx="10861040" cy="1371600"/>
          </a:xfrm>
        </p:spPr>
        <p:txBody>
          <a:bodyPr/>
          <a:lstStyle/>
          <a:p>
            <a:r>
              <a:rPr lang="en-US" b="1" dirty="0"/>
              <a:t>What’s Next: Changing Demographics v. Crusaders</a:t>
            </a:r>
          </a:p>
        </p:txBody>
      </p:sp>
      <p:sp>
        <p:nvSpPr>
          <p:cNvPr id="3" name="Content Placeholder 2">
            <a:extLst>
              <a:ext uri="{FF2B5EF4-FFF2-40B4-BE49-F238E27FC236}">
                <a16:creationId xmlns:a16="http://schemas.microsoft.com/office/drawing/2014/main" id="{E4793787-A72A-DE37-8502-C8F83D499F1C}"/>
              </a:ext>
            </a:extLst>
          </p:cNvPr>
          <p:cNvSpPr>
            <a:spLocks noGrp="1"/>
          </p:cNvSpPr>
          <p:nvPr>
            <p:ph idx="1"/>
          </p:nvPr>
        </p:nvSpPr>
        <p:spPr>
          <a:xfrm>
            <a:off x="1066800" y="1808480"/>
            <a:ext cx="10058400" cy="4852202"/>
          </a:xfrm>
        </p:spPr>
        <p:txBody>
          <a:bodyPr>
            <a:normAutofit fontScale="85000" lnSpcReduction="20000"/>
          </a:bodyPr>
          <a:lstStyle/>
          <a:p>
            <a:r>
              <a:rPr lang="en-US" sz="1900" dirty="0"/>
              <a:t>There are more atheists and agnostics than Mormons, Jews, Hindus, Muslims, Jehovah’s  Witnesses, and Buddhists combined.</a:t>
            </a:r>
          </a:p>
          <a:p>
            <a:r>
              <a:rPr lang="en-US" sz="1900" dirty="0"/>
              <a:t>None (no religious affiliation)  are now the biggest religious self-identification denomination in the country.</a:t>
            </a:r>
          </a:p>
          <a:p>
            <a:pPr marL="0" indent="0" algn="ctr">
              <a:buNone/>
            </a:pPr>
            <a:r>
              <a:rPr lang="en-US" sz="1800" b="1" dirty="0"/>
              <a:t>Vs.</a:t>
            </a:r>
          </a:p>
          <a:p>
            <a:r>
              <a:rPr lang="en-US" sz="1900" dirty="0"/>
              <a:t>230 Trump judges who comprise more than a quarter of the federal judiciary (lifetime)</a:t>
            </a:r>
          </a:p>
          <a:p>
            <a:r>
              <a:rPr lang="en-US" sz="1900" dirty="0"/>
              <a:t>Crusaders sit on and are the majority of the  Supreme Court.</a:t>
            </a:r>
          </a:p>
          <a:p>
            <a:endParaRPr lang="en-US" sz="1900" dirty="0"/>
          </a:p>
          <a:p>
            <a:pPr marL="0" indent="0">
              <a:buNone/>
            </a:pPr>
            <a:r>
              <a:rPr lang="en-US" sz="1900" b="1" i="1" dirty="0"/>
              <a:t>What is the worst that can happen with a weaponized religious freedom?</a:t>
            </a:r>
          </a:p>
          <a:p>
            <a:r>
              <a:rPr lang="en-US" sz="1900" dirty="0"/>
              <a:t>Religiously motivated action is exempt from a law; Government overwhelmed with religious claims of exemption</a:t>
            </a:r>
          </a:p>
          <a:p>
            <a:r>
              <a:rPr lang="en-US" sz="1900" dirty="0"/>
              <a:t>Every citizen would become a law unto himself; Cripples government’s ability to promote the general welfare.</a:t>
            </a:r>
          </a:p>
          <a:p>
            <a:r>
              <a:rPr lang="en-US" sz="1900" dirty="0"/>
              <a:t>Parallel system is strengthened / Churches fill the void. Government institutions (school, health, legal, financial) are eroded.</a:t>
            </a:r>
          </a:p>
          <a:p>
            <a:endParaRPr lang="en-US" sz="1800" dirty="0"/>
          </a:p>
        </p:txBody>
      </p:sp>
      <p:sp>
        <p:nvSpPr>
          <p:cNvPr id="4" name="Slide Number Placeholder 3">
            <a:extLst>
              <a:ext uri="{FF2B5EF4-FFF2-40B4-BE49-F238E27FC236}">
                <a16:creationId xmlns:a16="http://schemas.microsoft.com/office/drawing/2014/main" id="{C108A075-8A27-9515-BCF8-17FB0D39CABD}"/>
              </a:ext>
            </a:extLst>
          </p:cNvPr>
          <p:cNvSpPr>
            <a:spLocks noGrp="1"/>
          </p:cNvSpPr>
          <p:nvPr>
            <p:ph type="sldNum" sz="quarter" idx="12"/>
          </p:nvPr>
        </p:nvSpPr>
        <p:spPr/>
        <p:txBody>
          <a:bodyPr/>
          <a:lstStyle/>
          <a:p>
            <a:fld id="{34B7E4EF-A1BD-40F4-AB7B-04F084DD991D}" type="slidenum">
              <a:rPr lang="en-US" smtClean="0"/>
              <a:t>32</a:t>
            </a:fld>
            <a:endParaRPr lang="en-US" dirty="0"/>
          </a:p>
        </p:txBody>
      </p:sp>
    </p:spTree>
    <p:extLst>
      <p:ext uri="{BB962C8B-B14F-4D97-AF65-F5344CB8AC3E}">
        <p14:creationId xmlns:p14="http://schemas.microsoft.com/office/powerpoint/2010/main" val="2021753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5FFFB-6062-A20A-98CF-0A510DD0BABB}"/>
              </a:ext>
            </a:extLst>
          </p:cNvPr>
          <p:cNvSpPr>
            <a:spLocks noGrp="1"/>
          </p:cNvSpPr>
          <p:nvPr>
            <p:ph type="title"/>
          </p:nvPr>
        </p:nvSpPr>
        <p:spPr/>
        <p:txBody>
          <a:bodyPr/>
          <a:lstStyle/>
          <a:p>
            <a:r>
              <a:rPr lang="en-US" b="1" dirty="0"/>
              <a:t>Three Strategy Phases (Parts)</a:t>
            </a:r>
          </a:p>
        </p:txBody>
      </p:sp>
      <p:sp>
        <p:nvSpPr>
          <p:cNvPr id="3" name="Content Placeholder 2">
            <a:extLst>
              <a:ext uri="{FF2B5EF4-FFF2-40B4-BE49-F238E27FC236}">
                <a16:creationId xmlns:a16="http://schemas.microsoft.com/office/drawing/2014/main" id="{D4CC7089-3091-A772-B577-765E1951A69B}"/>
              </a:ext>
            </a:extLst>
          </p:cNvPr>
          <p:cNvSpPr>
            <a:spLocks noGrp="1"/>
          </p:cNvSpPr>
          <p:nvPr>
            <p:ph sz="half" idx="1"/>
          </p:nvPr>
        </p:nvSpPr>
        <p:spPr/>
        <p:txBody>
          <a:bodyPr>
            <a:normAutofit/>
          </a:bodyPr>
          <a:lstStyle/>
          <a:p>
            <a:pPr marL="0" indent="0">
              <a:buNone/>
            </a:pPr>
            <a:r>
              <a:rPr lang="en-US" b="1" dirty="0"/>
              <a:t>Phase 3: The Onslaught</a:t>
            </a:r>
          </a:p>
          <a:p>
            <a:r>
              <a:rPr lang="en-US" dirty="0"/>
              <a:t>The War on Women (Burwell v Hobby Lobby Stores)</a:t>
            </a:r>
          </a:p>
          <a:p>
            <a:r>
              <a:rPr lang="en-US" dirty="0"/>
              <a:t>Religious Freedom is Killing Us (The Covid Cases)</a:t>
            </a:r>
          </a:p>
          <a:p>
            <a:r>
              <a:rPr lang="en-US" dirty="0"/>
              <a:t>Targeting Children, Taxing Everyone (Trinity Lutheran Church v Comer)</a:t>
            </a:r>
          </a:p>
          <a:p>
            <a:r>
              <a:rPr lang="en-US" dirty="0"/>
              <a:t>No, Religious Freedom is Really Taxing Us</a:t>
            </a:r>
          </a:p>
          <a:p>
            <a:endParaRPr lang="en-US" dirty="0"/>
          </a:p>
          <a:p>
            <a:pPr marL="0" indent="0">
              <a:buNone/>
            </a:pPr>
            <a:endParaRPr lang="en-US" dirty="0"/>
          </a:p>
        </p:txBody>
      </p:sp>
      <p:sp>
        <p:nvSpPr>
          <p:cNvPr id="4" name="Content Placeholder 3">
            <a:extLst>
              <a:ext uri="{FF2B5EF4-FFF2-40B4-BE49-F238E27FC236}">
                <a16:creationId xmlns:a16="http://schemas.microsoft.com/office/drawing/2014/main" id="{1E26AAD1-F2B5-3C07-A721-4E7A887852B0}"/>
              </a:ext>
            </a:extLst>
          </p:cNvPr>
          <p:cNvSpPr>
            <a:spLocks noGrp="1"/>
          </p:cNvSpPr>
          <p:nvPr>
            <p:ph sz="half" idx="2"/>
          </p:nvPr>
        </p:nvSpPr>
        <p:spPr/>
        <p:txBody>
          <a:bodyPr/>
          <a:lstStyle/>
          <a:p>
            <a:r>
              <a:rPr lang="en-US" dirty="0"/>
              <a:t>School Voucher Cases</a:t>
            </a:r>
          </a:p>
          <a:p>
            <a:r>
              <a:rPr lang="en-US" dirty="0"/>
              <a:t>Religious Freedom and “Promoting the General Welfare” (Same-Sex Foster Parents Case</a:t>
            </a:r>
          </a:p>
          <a:p>
            <a:endParaRPr lang="en-US" dirty="0"/>
          </a:p>
          <a:p>
            <a:pPr marL="0" indent="0">
              <a:buNone/>
            </a:pPr>
            <a:r>
              <a:rPr lang="en-US" b="1" dirty="0"/>
              <a:t>What’s Next</a:t>
            </a:r>
          </a:p>
          <a:p>
            <a:pPr marL="0" indent="0">
              <a:buNone/>
            </a:pPr>
            <a:r>
              <a:rPr lang="en-US" b="1" dirty="0"/>
              <a:t>The End of Religious Freedom?</a:t>
            </a:r>
          </a:p>
        </p:txBody>
      </p:sp>
      <p:sp>
        <p:nvSpPr>
          <p:cNvPr id="5" name="Slide Number Placeholder 4">
            <a:extLst>
              <a:ext uri="{FF2B5EF4-FFF2-40B4-BE49-F238E27FC236}">
                <a16:creationId xmlns:a16="http://schemas.microsoft.com/office/drawing/2014/main" id="{721D2669-958C-DEE5-4786-593AC47FB94C}"/>
              </a:ext>
            </a:extLst>
          </p:cNvPr>
          <p:cNvSpPr>
            <a:spLocks noGrp="1"/>
          </p:cNvSpPr>
          <p:nvPr>
            <p:ph type="sldNum" sz="quarter" idx="12"/>
          </p:nvPr>
        </p:nvSpPr>
        <p:spPr/>
        <p:txBody>
          <a:bodyPr/>
          <a:lstStyle/>
          <a:p>
            <a:fld id="{34B7E4EF-A1BD-40F4-AB7B-04F084DD991D}" type="slidenum">
              <a:rPr lang="en-US" smtClean="0"/>
              <a:t>4</a:t>
            </a:fld>
            <a:endParaRPr lang="en-US" dirty="0"/>
          </a:p>
        </p:txBody>
      </p:sp>
    </p:spTree>
    <p:extLst>
      <p:ext uri="{BB962C8B-B14F-4D97-AF65-F5344CB8AC3E}">
        <p14:creationId xmlns:p14="http://schemas.microsoft.com/office/powerpoint/2010/main" val="3648092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B41E6-2D0C-B1F3-B8D4-BE5EE09340BE}"/>
              </a:ext>
            </a:extLst>
          </p:cNvPr>
          <p:cNvSpPr>
            <a:spLocks noGrp="1"/>
          </p:cNvSpPr>
          <p:nvPr>
            <p:ph type="title"/>
          </p:nvPr>
        </p:nvSpPr>
        <p:spPr/>
        <p:txBody>
          <a:bodyPr/>
          <a:lstStyle/>
          <a:p>
            <a:r>
              <a:rPr lang="en-US" b="1" dirty="0"/>
              <a:t>What Does Weaponizing Religion Mean?</a:t>
            </a:r>
            <a:br>
              <a:rPr lang="en-US" b="1" dirty="0"/>
            </a:br>
            <a:r>
              <a:rPr lang="en-US" b="1" dirty="0"/>
              <a:t>Tolerance vs. Rights</a:t>
            </a:r>
          </a:p>
        </p:txBody>
      </p:sp>
      <p:sp>
        <p:nvSpPr>
          <p:cNvPr id="3" name="Content Placeholder 2">
            <a:extLst>
              <a:ext uri="{FF2B5EF4-FFF2-40B4-BE49-F238E27FC236}">
                <a16:creationId xmlns:a16="http://schemas.microsoft.com/office/drawing/2014/main" id="{D0A88F8D-6C74-70A3-FF6E-851F0B5032FA}"/>
              </a:ext>
            </a:extLst>
          </p:cNvPr>
          <p:cNvSpPr>
            <a:spLocks noGrp="1"/>
          </p:cNvSpPr>
          <p:nvPr>
            <p:ph idx="1"/>
          </p:nvPr>
        </p:nvSpPr>
        <p:spPr>
          <a:xfrm>
            <a:off x="1066800" y="2103120"/>
            <a:ext cx="10058400" cy="4226560"/>
          </a:xfrm>
        </p:spPr>
        <p:txBody>
          <a:bodyPr>
            <a:normAutofit fontScale="85000" lnSpcReduction="10000"/>
          </a:bodyPr>
          <a:lstStyle/>
          <a:p>
            <a:pPr marL="0" indent="0">
              <a:buNone/>
            </a:pPr>
            <a:r>
              <a:rPr lang="en-US" sz="1900" b="1" dirty="0"/>
              <a:t>Washington focused on individual rights (not tolerance), which the constitutional amendments set out to protect.</a:t>
            </a:r>
          </a:p>
          <a:p>
            <a:pPr marL="0" indent="0">
              <a:buNone/>
            </a:pPr>
            <a:r>
              <a:rPr lang="en-US" sz="1900" b="1" dirty="0"/>
              <a:t>Crusaders want to return to “tolerance,” a time before the Constitution…</a:t>
            </a:r>
          </a:p>
          <a:p>
            <a:r>
              <a:rPr lang="en-US" sz="1900" dirty="0"/>
              <a:t>When Christians were in charge of everything unfettered by legal restraints. Religious minorities and non believers existed on sufferance.</a:t>
            </a:r>
          </a:p>
          <a:p>
            <a:r>
              <a:rPr lang="en-US" sz="1900" dirty="0"/>
              <a:t>Backlash against equality realized. Christians were able to discriminate based on race (and others) but now they can’t. Crusade seeks to reclaim this lost ground under the guise of religious freedom</a:t>
            </a:r>
          </a:p>
          <a:p>
            <a:endParaRPr lang="en-US" sz="1900" dirty="0"/>
          </a:p>
          <a:p>
            <a:pPr marL="0" indent="0">
              <a:buNone/>
            </a:pPr>
            <a:r>
              <a:rPr lang="en-US" sz="1900" b="1" dirty="0"/>
              <a:t>Washington:</a:t>
            </a:r>
          </a:p>
          <a:p>
            <a:r>
              <a:rPr lang="en-US" sz="1900" dirty="0"/>
              <a:t>It’s unethical to claim that religious freedom allows one person to violate the rights of others.</a:t>
            </a:r>
          </a:p>
          <a:p>
            <a:r>
              <a:rPr lang="en-US" sz="1900" dirty="0"/>
              <a:t>This version of religious freedom gives bigotry a sanction.</a:t>
            </a:r>
          </a:p>
          <a:p>
            <a:pPr marL="0" indent="0">
              <a:buNone/>
            </a:pPr>
            <a:endParaRPr lang="en-US" dirty="0"/>
          </a:p>
        </p:txBody>
      </p:sp>
      <p:sp>
        <p:nvSpPr>
          <p:cNvPr id="4" name="Slide Number Placeholder 3">
            <a:extLst>
              <a:ext uri="{FF2B5EF4-FFF2-40B4-BE49-F238E27FC236}">
                <a16:creationId xmlns:a16="http://schemas.microsoft.com/office/drawing/2014/main" id="{AA4C0AF0-A0AD-A7B3-B3C3-62C663518625}"/>
              </a:ext>
            </a:extLst>
          </p:cNvPr>
          <p:cNvSpPr>
            <a:spLocks noGrp="1"/>
          </p:cNvSpPr>
          <p:nvPr>
            <p:ph type="sldNum" sz="quarter" idx="12"/>
          </p:nvPr>
        </p:nvSpPr>
        <p:spPr/>
        <p:txBody>
          <a:bodyPr/>
          <a:lstStyle/>
          <a:p>
            <a:fld id="{34B7E4EF-A1BD-40F4-AB7B-04F084DD991D}" type="slidenum">
              <a:rPr lang="en-US" smtClean="0"/>
              <a:t>5</a:t>
            </a:fld>
            <a:endParaRPr lang="en-US" dirty="0"/>
          </a:p>
        </p:txBody>
      </p:sp>
    </p:spTree>
    <p:extLst>
      <p:ext uri="{BB962C8B-B14F-4D97-AF65-F5344CB8AC3E}">
        <p14:creationId xmlns:p14="http://schemas.microsoft.com/office/powerpoint/2010/main" val="3358915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0C2E2-43CC-DE9F-D0CA-4142DBAB6B82}"/>
              </a:ext>
            </a:extLst>
          </p:cNvPr>
          <p:cNvSpPr>
            <a:spLocks noGrp="1"/>
          </p:cNvSpPr>
          <p:nvPr>
            <p:ph type="title"/>
          </p:nvPr>
        </p:nvSpPr>
        <p:spPr>
          <a:xfrm>
            <a:off x="1066800" y="219456"/>
            <a:ext cx="10058400" cy="1371600"/>
          </a:xfrm>
        </p:spPr>
        <p:txBody>
          <a:bodyPr/>
          <a:lstStyle/>
          <a:p>
            <a:r>
              <a:rPr lang="en-US" b="1" dirty="0"/>
              <a:t>Crusaders’ Legal Challenges Purpose</a:t>
            </a:r>
          </a:p>
        </p:txBody>
      </p:sp>
      <p:sp>
        <p:nvSpPr>
          <p:cNvPr id="3" name="Content Placeholder 2">
            <a:extLst>
              <a:ext uri="{FF2B5EF4-FFF2-40B4-BE49-F238E27FC236}">
                <a16:creationId xmlns:a16="http://schemas.microsoft.com/office/drawing/2014/main" id="{4524D092-D3B0-71FC-7ED9-81F02401D279}"/>
              </a:ext>
            </a:extLst>
          </p:cNvPr>
          <p:cNvSpPr>
            <a:spLocks noGrp="1"/>
          </p:cNvSpPr>
          <p:nvPr>
            <p:ph idx="1"/>
          </p:nvPr>
        </p:nvSpPr>
        <p:spPr>
          <a:xfrm>
            <a:off x="1066800" y="1292772"/>
            <a:ext cx="10058400" cy="5244662"/>
          </a:xfrm>
        </p:spPr>
        <p:txBody>
          <a:bodyPr>
            <a:normAutofit/>
          </a:bodyPr>
          <a:lstStyle/>
          <a:p>
            <a:pPr marL="0" indent="0">
              <a:buNone/>
            </a:pPr>
            <a:r>
              <a:rPr lang="en-US" sz="2000" b="1" dirty="0"/>
              <a:t>Religious Privilege</a:t>
            </a:r>
          </a:p>
          <a:p>
            <a:r>
              <a:rPr lang="en-US" sz="2000" dirty="0"/>
              <a:t>To elevate Christian beliefs above the law and exempt Christians from the law.</a:t>
            </a:r>
          </a:p>
          <a:p>
            <a:r>
              <a:rPr lang="en-US" sz="2000" dirty="0"/>
              <a:t>To disfavor nonreligious and non-Christian citizens who are required to follow the law.</a:t>
            </a:r>
          </a:p>
          <a:p>
            <a:r>
              <a:rPr lang="en-US" sz="2000" dirty="0"/>
              <a:t>To codify religious supremacy. </a:t>
            </a:r>
          </a:p>
          <a:p>
            <a:r>
              <a:rPr lang="en-US" sz="2000" dirty="0"/>
              <a:t>To reclaim and entrench their dominant caste status (undo equality in the name of religious freedom).</a:t>
            </a:r>
          </a:p>
          <a:p>
            <a:r>
              <a:rPr lang="en-US" sz="2000" dirty="0"/>
              <a:t>Weaponized religious freedom trumps any law, rule of norm, and may be a legal justification for harmful acts.</a:t>
            </a:r>
          </a:p>
          <a:p>
            <a:r>
              <a:rPr lang="en-US" sz="2000" dirty="0"/>
              <a:t>Crusaders want gov’t to fail. With people in need, the church can meet their needs while converting them to Christianity. (W. European countries doesn’t have as many charitable organizations as the US providing social services.)</a:t>
            </a:r>
          </a:p>
          <a:p>
            <a:endParaRPr lang="en-US" sz="2000" dirty="0"/>
          </a:p>
        </p:txBody>
      </p:sp>
      <p:sp>
        <p:nvSpPr>
          <p:cNvPr id="4" name="Slide Number Placeholder 3">
            <a:extLst>
              <a:ext uri="{FF2B5EF4-FFF2-40B4-BE49-F238E27FC236}">
                <a16:creationId xmlns:a16="http://schemas.microsoft.com/office/drawing/2014/main" id="{C351C28B-352A-1760-3C82-F8CA1C5B88CB}"/>
              </a:ext>
            </a:extLst>
          </p:cNvPr>
          <p:cNvSpPr>
            <a:spLocks noGrp="1"/>
          </p:cNvSpPr>
          <p:nvPr>
            <p:ph type="sldNum" sz="quarter" idx="12"/>
          </p:nvPr>
        </p:nvSpPr>
        <p:spPr/>
        <p:txBody>
          <a:bodyPr/>
          <a:lstStyle/>
          <a:p>
            <a:fld id="{34B7E4EF-A1BD-40F4-AB7B-04F084DD991D}" type="slidenum">
              <a:rPr lang="en-US" smtClean="0"/>
              <a:t>6</a:t>
            </a:fld>
            <a:endParaRPr lang="en-US" dirty="0"/>
          </a:p>
        </p:txBody>
      </p:sp>
    </p:spTree>
    <p:extLst>
      <p:ext uri="{BB962C8B-B14F-4D97-AF65-F5344CB8AC3E}">
        <p14:creationId xmlns:p14="http://schemas.microsoft.com/office/powerpoint/2010/main" val="2349292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A7208-D000-45B3-7C94-4407D44E6604}"/>
              </a:ext>
            </a:extLst>
          </p:cNvPr>
          <p:cNvSpPr>
            <a:spLocks noGrp="1"/>
          </p:cNvSpPr>
          <p:nvPr>
            <p:ph type="title"/>
          </p:nvPr>
        </p:nvSpPr>
        <p:spPr/>
        <p:txBody>
          <a:bodyPr/>
          <a:lstStyle/>
          <a:p>
            <a:r>
              <a:rPr lang="en-US" b="1" dirty="0"/>
              <a:t>Various Crusader Groups</a:t>
            </a:r>
          </a:p>
        </p:txBody>
      </p:sp>
      <p:sp>
        <p:nvSpPr>
          <p:cNvPr id="3" name="Content Placeholder 2">
            <a:extLst>
              <a:ext uri="{FF2B5EF4-FFF2-40B4-BE49-F238E27FC236}">
                <a16:creationId xmlns:a16="http://schemas.microsoft.com/office/drawing/2014/main" id="{6250A854-1D99-C9A5-1669-65DBBEE134FC}"/>
              </a:ext>
            </a:extLst>
          </p:cNvPr>
          <p:cNvSpPr>
            <a:spLocks noGrp="1"/>
          </p:cNvSpPr>
          <p:nvPr>
            <p:ph sz="half" idx="1"/>
          </p:nvPr>
        </p:nvSpPr>
        <p:spPr>
          <a:xfrm>
            <a:off x="1066800" y="2103120"/>
            <a:ext cx="4663440" cy="4409440"/>
          </a:xfrm>
        </p:spPr>
        <p:txBody>
          <a:bodyPr>
            <a:normAutofit fontScale="92500" lnSpcReduction="10000"/>
          </a:bodyPr>
          <a:lstStyle/>
          <a:p>
            <a:pPr marL="0" indent="0">
              <a:buNone/>
            </a:pPr>
            <a:r>
              <a:rPr lang="en-US" sz="1900" b="1" dirty="0"/>
              <a:t>Groups</a:t>
            </a:r>
          </a:p>
          <a:p>
            <a:r>
              <a:rPr lang="en-US" dirty="0"/>
              <a:t>Alliance Defending Freedom</a:t>
            </a:r>
          </a:p>
          <a:p>
            <a:r>
              <a:rPr lang="en-US" dirty="0"/>
              <a:t>Family Research Council</a:t>
            </a:r>
          </a:p>
          <a:p>
            <a:r>
              <a:rPr lang="en-US" dirty="0"/>
              <a:t>Wellspring Committee</a:t>
            </a:r>
          </a:p>
          <a:p>
            <a:r>
              <a:rPr lang="en-US" dirty="0"/>
              <a:t>Federalist Society (Leonard Leo)</a:t>
            </a:r>
          </a:p>
          <a:p>
            <a:r>
              <a:rPr lang="en-US" dirty="0"/>
              <a:t>Judicial Crisis Network (JCN)</a:t>
            </a:r>
          </a:p>
          <a:p>
            <a:r>
              <a:rPr lang="en-US" dirty="0"/>
              <a:t>Becket Fund for Religious Liberty</a:t>
            </a:r>
          </a:p>
          <a:p>
            <a:r>
              <a:rPr lang="en-US" dirty="0"/>
              <a:t>Heritage Foundation (DeVos Center for Religion and Civil Society)</a:t>
            </a:r>
          </a:p>
          <a:p>
            <a:r>
              <a:rPr lang="en-US" dirty="0"/>
              <a:t>Council for National Policy</a:t>
            </a:r>
          </a:p>
          <a:p>
            <a:r>
              <a:rPr lang="en-US" dirty="0"/>
              <a:t>First Liberty </a:t>
            </a:r>
            <a:r>
              <a:rPr lang="en-US" dirty="0" err="1"/>
              <a:t>Insitute</a:t>
            </a:r>
            <a:endParaRPr lang="en-US" dirty="0"/>
          </a:p>
        </p:txBody>
      </p:sp>
      <p:sp>
        <p:nvSpPr>
          <p:cNvPr id="4" name="Content Placeholder 3">
            <a:extLst>
              <a:ext uri="{FF2B5EF4-FFF2-40B4-BE49-F238E27FC236}">
                <a16:creationId xmlns:a16="http://schemas.microsoft.com/office/drawing/2014/main" id="{B25449C7-8D65-8959-A9D7-4A2FAC9064BC}"/>
              </a:ext>
            </a:extLst>
          </p:cNvPr>
          <p:cNvSpPr>
            <a:spLocks noGrp="1"/>
          </p:cNvSpPr>
          <p:nvPr>
            <p:ph sz="half" idx="2"/>
          </p:nvPr>
        </p:nvSpPr>
        <p:spPr/>
        <p:txBody>
          <a:bodyPr>
            <a:normAutofit fontScale="92500" lnSpcReduction="10000"/>
          </a:bodyPr>
          <a:lstStyle/>
          <a:p>
            <a:pPr marL="0" indent="0">
              <a:buNone/>
            </a:pPr>
            <a:r>
              <a:rPr lang="en-US" sz="1900" b="1" dirty="0"/>
              <a:t>Funders/Organizers</a:t>
            </a:r>
          </a:p>
          <a:p>
            <a:r>
              <a:rPr lang="en-US" dirty="0"/>
              <a:t>Koch brothers</a:t>
            </a:r>
          </a:p>
          <a:p>
            <a:r>
              <a:rPr lang="en-US" dirty="0"/>
              <a:t>DeVos</a:t>
            </a:r>
          </a:p>
          <a:p>
            <a:r>
              <a:rPr lang="en-US" dirty="0"/>
              <a:t>Ann and Neil Corkery</a:t>
            </a:r>
          </a:p>
          <a:p>
            <a:r>
              <a:rPr lang="en-US" dirty="0" err="1"/>
              <a:t>Ginni</a:t>
            </a:r>
            <a:r>
              <a:rPr lang="en-US" dirty="0"/>
              <a:t> Thomas has deep ties with many</a:t>
            </a:r>
          </a:p>
          <a:p>
            <a:r>
              <a:rPr lang="en-US" dirty="0"/>
              <a:t>Green Family</a:t>
            </a:r>
          </a:p>
          <a:p>
            <a:endParaRPr lang="en-US" dirty="0"/>
          </a:p>
          <a:p>
            <a:endParaRPr lang="en-US" dirty="0"/>
          </a:p>
        </p:txBody>
      </p:sp>
      <p:sp>
        <p:nvSpPr>
          <p:cNvPr id="5" name="Slide Number Placeholder 4">
            <a:extLst>
              <a:ext uri="{FF2B5EF4-FFF2-40B4-BE49-F238E27FC236}">
                <a16:creationId xmlns:a16="http://schemas.microsoft.com/office/drawing/2014/main" id="{D4EB2657-C8FC-1FA3-13BB-19D41DEE4B1F}"/>
              </a:ext>
            </a:extLst>
          </p:cNvPr>
          <p:cNvSpPr>
            <a:spLocks noGrp="1"/>
          </p:cNvSpPr>
          <p:nvPr>
            <p:ph type="sldNum" sz="quarter" idx="12"/>
          </p:nvPr>
        </p:nvSpPr>
        <p:spPr/>
        <p:txBody>
          <a:bodyPr/>
          <a:lstStyle/>
          <a:p>
            <a:fld id="{34B7E4EF-A1BD-40F4-AB7B-04F084DD991D}" type="slidenum">
              <a:rPr lang="en-US" smtClean="0"/>
              <a:t>7</a:t>
            </a:fld>
            <a:endParaRPr lang="en-US" dirty="0"/>
          </a:p>
        </p:txBody>
      </p:sp>
    </p:spTree>
    <p:extLst>
      <p:ext uri="{BB962C8B-B14F-4D97-AF65-F5344CB8AC3E}">
        <p14:creationId xmlns:p14="http://schemas.microsoft.com/office/powerpoint/2010/main" val="2268901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C9CF0-1AF2-25BC-CDF9-297DA0ACB7E3}"/>
              </a:ext>
            </a:extLst>
          </p:cNvPr>
          <p:cNvSpPr>
            <a:spLocks noGrp="1"/>
          </p:cNvSpPr>
          <p:nvPr>
            <p:ph type="title"/>
          </p:nvPr>
        </p:nvSpPr>
        <p:spPr>
          <a:xfrm>
            <a:off x="1066800" y="134594"/>
            <a:ext cx="10058400" cy="1371600"/>
          </a:xfrm>
        </p:spPr>
        <p:txBody>
          <a:bodyPr/>
          <a:lstStyle/>
          <a:p>
            <a:r>
              <a:rPr lang="en-US" b="1" dirty="0"/>
              <a:t>The Robert’s Court – Call to Arms</a:t>
            </a:r>
          </a:p>
        </p:txBody>
      </p:sp>
      <p:sp>
        <p:nvSpPr>
          <p:cNvPr id="3" name="Content Placeholder 2">
            <a:extLst>
              <a:ext uri="{FF2B5EF4-FFF2-40B4-BE49-F238E27FC236}">
                <a16:creationId xmlns:a16="http://schemas.microsoft.com/office/drawing/2014/main" id="{EEC2A3C1-FA1B-CF6C-67D8-BA421E639F26}"/>
              </a:ext>
            </a:extLst>
          </p:cNvPr>
          <p:cNvSpPr>
            <a:spLocks noGrp="1"/>
          </p:cNvSpPr>
          <p:nvPr>
            <p:ph idx="1"/>
          </p:nvPr>
        </p:nvSpPr>
        <p:spPr>
          <a:xfrm>
            <a:off x="1066800" y="1239520"/>
            <a:ext cx="10058400" cy="5384800"/>
          </a:xfrm>
        </p:spPr>
        <p:txBody>
          <a:bodyPr>
            <a:normAutofit/>
          </a:bodyPr>
          <a:lstStyle/>
          <a:p>
            <a:pPr marL="0" indent="0">
              <a:buNone/>
            </a:pPr>
            <a:r>
              <a:rPr lang="en-US" b="1" dirty="0"/>
              <a:t>2000 – Bush v Gore: Impact of decision has been incalculable.</a:t>
            </a:r>
          </a:p>
          <a:p>
            <a:r>
              <a:rPr lang="en-US" dirty="0"/>
              <a:t>Naked partisanship – Rehnquist, Scalia and Thomas readily abandoned their long professed constitutional views to decide in favor of Bush. Justice David Souter wept…”shedding the skin of impartiality and nonpartisanship to claim a presidency is a bell that cannot be </a:t>
            </a:r>
            <a:r>
              <a:rPr lang="en-US" dirty="0" err="1"/>
              <a:t>unrung</a:t>
            </a:r>
            <a:r>
              <a:rPr lang="en-US" dirty="0"/>
              <a:t>.”</a:t>
            </a:r>
          </a:p>
          <a:p>
            <a:r>
              <a:rPr lang="en-US" dirty="0"/>
              <a:t>Demonstrated that capturing judgeships could help maintain political power and even minority rule for a party shrinking demographically.</a:t>
            </a:r>
          </a:p>
          <a:p>
            <a:r>
              <a:rPr lang="en-US" dirty="0"/>
              <a:t>At this time , the court  is generally handing out wins and loses to everyone, e.g., the two Ten Commandments decisions. Both decisions were 5-4. Commandment monument inn Austin, TX was allowed to remain; Commandment displays in two KY courthouses were unconstitutional and had to be removed.</a:t>
            </a:r>
          </a:p>
          <a:p>
            <a:pPr marL="0" indent="0">
              <a:buNone/>
            </a:pPr>
            <a:r>
              <a:rPr lang="en-US" b="1" dirty="0"/>
              <a:t>2005 – George W Bush appoints John Roberts as Chief Justice.</a:t>
            </a:r>
          </a:p>
          <a:p>
            <a:r>
              <a:rPr lang="en-US" dirty="0"/>
              <a:t>Roberts advocates for deeply conservative change, but slowly (incrementalism).</a:t>
            </a:r>
          </a:p>
          <a:p>
            <a:pPr marL="0" indent="0">
              <a:buNone/>
            </a:pPr>
            <a:r>
              <a:rPr lang="en-US" b="1" dirty="0"/>
              <a:t>2010 – Roberts Court starts dismantling the wall of separation between church and state.</a:t>
            </a:r>
          </a:p>
          <a:p>
            <a:r>
              <a:rPr lang="en-US" b="1" dirty="0"/>
              <a:t>Started deciding a case involving First Amendment religion clauses nearly every year..</a:t>
            </a:r>
          </a:p>
          <a:p>
            <a:r>
              <a:rPr lang="en-US" dirty="0"/>
              <a:t>Farcical fix for an 8 foot Christian cross in the middle of more than 1.5 million acres of public land, Mojave National Preserve. Park Service employee challenged the cross in court, Crusaders intervened. (p 26). To ensure cross stayed up, Congress transferred one acre of land to a private entity to maintain the cross. The sham remedy was challenged. Roberts Court approved the shame.</a:t>
            </a:r>
          </a:p>
          <a:p>
            <a:pPr marL="0" indent="0">
              <a:buNone/>
            </a:pPr>
            <a:endParaRPr lang="en-US" b="1" dirty="0"/>
          </a:p>
        </p:txBody>
      </p:sp>
      <p:sp>
        <p:nvSpPr>
          <p:cNvPr id="4" name="Slide Number Placeholder 3">
            <a:extLst>
              <a:ext uri="{FF2B5EF4-FFF2-40B4-BE49-F238E27FC236}">
                <a16:creationId xmlns:a16="http://schemas.microsoft.com/office/drawing/2014/main" id="{F5103679-1248-5ADD-D769-3EC293D8A0BF}"/>
              </a:ext>
            </a:extLst>
          </p:cNvPr>
          <p:cNvSpPr>
            <a:spLocks noGrp="1"/>
          </p:cNvSpPr>
          <p:nvPr>
            <p:ph type="sldNum" sz="quarter" idx="12"/>
          </p:nvPr>
        </p:nvSpPr>
        <p:spPr/>
        <p:txBody>
          <a:bodyPr/>
          <a:lstStyle/>
          <a:p>
            <a:fld id="{34B7E4EF-A1BD-40F4-AB7B-04F084DD991D}" type="slidenum">
              <a:rPr lang="en-US" smtClean="0"/>
              <a:t>8</a:t>
            </a:fld>
            <a:endParaRPr lang="en-US" dirty="0"/>
          </a:p>
        </p:txBody>
      </p:sp>
    </p:spTree>
    <p:extLst>
      <p:ext uri="{BB962C8B-B14F-4D97-AF65-F5344CB8AC3E}">
        <p14:creationId xmlns:p14="http://schemas.microsoft.com/office/powerpoint/2010/main" val="12850398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A9700-74B7-8B11-1D3E-32DF8F5A566B}"/>
              </a:ext>
            </a:extLst>
          </p:cNvPr>
          <p:cNvSpPr>
            <a:spLocks noGrp="1"/>
          </p:cNvSpPr>
          <p:nvPr>
            <p:ph type="title"/>
          </p:nvPr>
        </p:nvSpPr>
        <p:spPr/>
        <p:txBody>
          <a:bodyPr/>
          <a:lstStyle/>
          <a:p>
            <a:r>
              <a:rPr lang="en-US" b="1" dirty="0"/>
              <a:t>The Robert’s Court – Call to Arms</a:t>
            </a:r>
            <a:endParaRPr lang="en-US" dirty="0"/>
          </a:p>
        </p:txBody>
      </p:sp>
      <p:sp>
        <p:nvSpPr>
          <p:cNvPr id="3" name="Content Placeholder 2">
            <a:extLst>
              <a:ext uri="{FF2B5EF4-FFF2-40B4-BE49-F238E27FC236}">
                <a16:creationId xmlns:a16="http://schemas.microsoft.com/office/drawing/2014/main" id="{F522ED39-4126-2478-D548-ED8C1FC1745C}"/>
              </a:ext>
            </a:extLst>
          </p:cNvPr>
          <p:cNvSpPr>
            <a:spLocks noGrp="1"/>
          </p:cNvSpPr>
          <p:nvPr>
            <p:ph idx="1"/>
          </p:nvPr>
        </p:nvSpPr>
        <p:spPr/>
        <p:txBody>
          <a:bodyPr>
            <a:normAutofit fontScale="92500" lnSpcReduction="10000"/>
          </a:bodyPr>
          <a:lstStyle/>
          <a:p>
            <a:pPr marL="0" indent="0">
              <a:buNone/>
            </a:pPr>
            <a:r>
              <a:rPr lang="en-US" sz="1800" b="1" dirty="0"/>
              <a:t>5-4 Decision Opens the Floodgates</a:t>
            </a:r>
          </a:p>
          <a:p>
            <a:pPr marL="0" indent="0">
              <a:buNone/>
            </a:pPr>
            <a:r>
              <a:rPr lang="en-US" sz="1800" dirty="0"/>
              <a:t>This mockery signaled a willingness to accept the flimsiest of legal fictions over constitutional principle. The Supreme Court agreed to accept that fiction because it could be employed against constitutional principles if the result privileged Christians. </a:t>
            </a:r>
          </a:p>
          <a:p>
            <a:pPr marL="0" indent="0">
              <a:buNone/>
            </a:pPr>
            <a:r>
              <a:rPr lang="en-US" sz="1800" dirty="0"/>
              <a:t>Courts message: Christianity first, the Constitution second, if at all.</a:t>
            </a:r>
          </a:p>
          <a:p>
            <a:pPr marL="0" indent="0">
              <a:buNone/>
            </a:pPr>
            <a:r>
              <a:rPr lang="en-US" sz="1800" dirty="0"/>
              <a:t>2011 – Court allowed a voucher program to send taxpayer funds to religious schools by denying citizens’ ability to challenge the program (5-4)</a:t>
            </a:r>
          </a:p>
          <a:p>
            <a:pPr marL="0" indent="0">
              <a:buNone/>
            </a:pPr>
            <a:r>
              <a:rPr lang="en-US" sz="1800" dirty="0"/>
              <a:t>2012 – Religious organizations can legally discriminate when hiring clergy and with employees with no religious duties.</a:t>
            </a:r>
          </a:p>
          <a:p>
            <a:pPr marL="0" indent="0">
              <a:buNone/>
            </a:pPr>
            <a:r>
              <a:rPr lang="en-US" sz="1800" dirty="0"/>
              <a:t>2014 – Religious freedom can override the rights of other citizens and upheld the Christian-only prayers in NY.</a:t>
            </a:r>
          </a:p>
          <a:p>
            <a:pPr marL="0" indent="0">
              <a:buNone/>
            </a:pPr>
            <a:endParaRPr lang="en-US" sz="1800" dirty="0"/>
          </a:p>
          <a:p>
            <a:pPr marL="0" indent="0">
              <a:buNone/>
            </a:pPr>
            <a:endParaRPr lang="en-US" sz="1800" dirty="0"/>
          </a:p>
        </p:txBody>
      </p:sp>
      <p:sp>
        <p:nvSpPr>
          <p:cNvPr id="4" name="Slide Number Placeholder 3">
            <a:extLst>
              <a:ext uri="{FF2B5EF4-FFF2-40B4-BE49-F238E27FC236}">
                <a16:creationId xmlns:a16="http://schemas.microsoft.com/office/drawing/2014/main" id="{4C9518C7-AFD3-8B6B-F9D0-904AD4F30F95}"/>
              </a:ext>
            </a:extLst>
          </p:cNvPr>
          <p:cNvSpPr>
            <a:spLocks noGrp="1"/>
          </p:cNvSpPr>
          <p:nvPr>
            <p:ph type="sldNum" sz="quarter" idx="12"/>
          </p:nvPr>
        </p:nvSpPr>
        <p:spPr/>
        <p:txBody>
          <a:bodyPr/>
          <a:lstStyle/>
          <a:p>
            <a:fld id="{34B7E4EF-A1BD-40F4-AB7B-04F084DD991D}" type="slidenum">
              <a:rPr lang="en-US" smtClean="0"/>
              <a:t>9</a:t>
            </a:fld>
            <a:endParaRPr lang="en-US" dirty="0"/>
          </a:p>
        </p:txBody>
      </p:sp>
    </p:spTree>
    <p:extLst>
      <p:ext uri="{BB962C8B-B14F-4D97-AF65-F5344CB8AC3E}">
        <p14:creationId xmlns:p14="http://schemas.microsoft.com/office/powerpoint/2010/main" val="39240496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Savon">
      <a:majorFont>
        <a:latin typeface="Sagona Extra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Sagona Boo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E2713E1-6312-427E-BFCB-C5A5DA301373}">
  <ds:schemaRefs>
    <ds:schemaRef ds:uri="http://schemas.microsoft.com/sharepoint/v3/contenttype/forms"/>
  </ds:schemaRefs>
</ds:datastoreItem>
</file>

<file path=customXml/itemProps2.xml><?xml version="1.0" encoding="utf-8"?>
<ds:datastoreItem xmlns:ds="http://schemas.openxmlformats.org/officeDocument/2006/customXml" ds:itemID="{52F3B215-496E-4790-A364-7C1C46DEC771}">
  <ds:schemaRefs>
    <ds:schemaRef ds:uri="http://schemas.microsoft.com/office/2006/documentManagement/types"/>
    <ds:schemaRef ds:uri="71af3243-3dd4-4a8d-8c0d-dd76da1f02a5"/>
    <ds:schemaRef ds:uri="http://purl.org/dc/terms/"/>
    <ds:schemaRef ds:uri="http://purl.org/dc/elements/1.1/"/>
    <ds:schemaRef ds:uri="http://schemas.microsoft.com/office/infopath/2007/PartnerControls"/>
    <ds:schemaRef ds:uri="http://www.w3.org/XML/1998/namespace"/>
    <ds:schemaRef ds:uri="http://schemas.openxmlformats.org/package/2006/metadata/core-properties"/>
    <ds:schemaRef ds:uri="16c05727-aa75-4e4a-9b5f-8a80a1165891"/>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50DB95DD-0319-4EE5-8C5C-9CEDF75E02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{B107E060-BC21-4CCA-861F-DD15D9F526C8}tf78829772_win32</Template>
  <TotalTime>1402</TotalTime>
  <Words>4680</Words>
  <Application>Microsoft Office PowerPoint</Application>
  <PresentationFormat>Widescreen</PresentationFormat>
  <Paragraphs>320</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Calibri</vt:lpstr>
      <vt:lpstr>Garamond</vt:lpstr>
      <vt:lpstr>Sagona Book</vt:lpstr>
      <vt:lpstr>Sagona ExtraLight</vt:lpstr>
      <vt:lpstr>SavonVTI</vt:lpstr>
      <vt:lpstr>PowerPoint Presentation</vt:lpstr>
      <vt:lpstr>American Crusade’s Key Messages</vt:lpstr>
      <vt:lpstr>Three Strategy Phases (Parts)</vt:lpstr>
      <vt:lpstr>Three Strategy Phases (Parts)</vt:lpstr>
      <vt:lpstr>What Does Weaponizing Religion Mean? Tolerance vs. Rights</vt:lpstr>
      <vt:lpstr>Crusaders’ Legal Challenges Purpose</vt:lpstr>
      <vt:lpstr>Various Crusader Groups</vt:lpstr>
      <vt:lpstr>The Robert’s Court – Call to Arms</vt:lpstr>
      <vt:lpstr>The Robert’s Court – Call to Arms</vt:lpstr>
      <vt:lpstr>The Robert’s Court – Call to Arms</vt:lpstr>
      <vt:lpstr>Drawing Lines</vt:lpstr>
      <vt:lpstr>Origins of the Lines – First Amendment</vt:lpstr>
      <vt:lpstr>Religious Law v. Civil Law</vt:lpstr>
      <vt:lpstr>Bigotry in Kentucky</vt:lpstr>
      <vt:lpstr>Masterpiece Cakeshop v Colorado Civil Rights Commission / Alliance Defending Freedom</vt:lpstr>
      <vt:lpstr>Masterpiece Cakeshop v. Colorado Civil Rights Commission</vt:lpstr>
      <vt:lpstr>Masterpiece Cakeshop v. Colorado Civil Rights Commission</vt:lpstr>
      <vt:lpstr>Trumps Muslim Ban – Religious Hostility Hypocrisy</vt:lpstr>
      <vt:lpstr>Restoring Christian Supremacy</vt:lpstr>
      <vt:lpstr>War on Women: Burwell v. Hobby Lobby Stores</vt:lpstr>
      <vt:lpstr>War on Women: Burwell v. Hobby Lobby Stores</vt:lpstr>
      <vt:lpstr>The Covid Cases – Religious Freedom Is Killing Us</vt:lpstr>
      <vt:lpstr>Taxpayer Funds Directed to Churches</vt:lpstr>
      <vt:lpstr>Taxpayer Funds to Religious Schools</vt:lpstr>
      <vt:lpstr>School Vouchers</vt:lpstr>
      <vt:lpstr>Voucher Myths</vt:lpstr>
      <vt:lpstr>Fulton v. Philadelphia (Same Sex Foster Parents Case)</vt:lpstr>
      <vt:lpstr>What’s next?  “Why would we trade a system that ha served us so well for one that has served other so poorly?” Justice Sandra Day O’Connor 2005 </vt:lpstr>
      <vt:lpstr>What’s next? (Religious Privilege)</vt:lpstr>
      <vt:lpstr>What’s Next?   (With the Robert’s Court, Christianity won 85% of the times, up from 44% before every other Supreme Court)</vt:lpstr>
      <vt:lpstr>Inverted Valuation</vt:lpstr>
      <vt:lpstr>What’s Next: Changing Demographics v. Crusaders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Crusade</dc:title>
  <dc:creator>Karen Campbell</dc:creator>
  <cp:lastModifiedBy>Karen Campbell</cp:lastModifiedBy>
  <cp:revision>21</cp:revision>
  <dcterms:created xsi:type="dcterms:W3CDTF">2023-02-10T16:28:23Z</dcterms:created>
  <dcterms:modified xsi:type="dcterms:W3CDTF">2023-02-15T21:07:02Z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